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35" r:id="rId5"/>
    <p:sldId id="257" r:id="rId6"/>
    <p:sldId id="258" r:id="rId7"/>
    <p:sldId id="259" r:id="rId8"/>
    <p:sldId id="260" r:id="rId9"/>
    <p:sldId id="35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53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oli Mariagrazia" initials="M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339966"/>
    <a:srgbClr val="FF6600"/>
    <a:srgbClr val="339933"/>
    <a:srgbClr val="CC9900"/>
    <a:srgbClr val="990033"/>
    <a:srgbClr val="33CC33"/>
    <a:srgbClr val="F9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95407" autoAdjust="0"/>
  </p:normalViewPr>
  <p:slideViewPr>
    <p:cSldViewPr>
      <p:cViewPr>
        <p:scale>
          <a:sx n="80" d="100"/>
          <a:sy n="80" d="100"/>
        </p:scale>
        <p:origin x="142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>
      <p:cViewPr varScale="1">
        <p:scale>
          <a:sx n="77" d="100"/>
          <a:sy n="77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65B7CF-D8A2-4A88-A44C-ED090A4CCE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4406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A328BF-5079-48FA-9CB8-3C249D1219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47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2317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EBE3709-6E95-4D59-BA05-9B8396947F0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DB45BEA-1047-401E-BF1A-5A3D3D8CD04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64AA275-EDF0-40E2-BDCF-FBDB1C20AD7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E9D14F-C965-4DB8-BD3D-04691AEDAC6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 medico che ha in cura il bambino/ragazzo, medico del Sistema Sanitario Regionale (SSR ) in convenzione o dipendente di struttura sanitaria accreditata,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Certifica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lo stato di malattia ed esplicita l’assoluta necessità della somministrazione in orario scolastico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Redige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il Piano Terapeutico con le indicazioni  per la corretta somministrazione del farmaco a Scuola ed eventuale  documentazione  integrativa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utile per utilizzazione/ conservazione del farmaco e la  la descrizione dell’evento che richiede la somministrazione del farmaco.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F6366A-39C2-456A-BAFC-70EA6F22A5B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 medico che ha in cura il bambino/ragazzo, medico del Sistema Sanitario Regionale (SSR ) in convenzione o dipendente di struttura sanitaria accreditata,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Esplicita</a:t>
            </a:r>
            <a:r>
              <a:rPr lang="it-IT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 la somministrazione non richiede:  il possesso di cognizioni  specialistiche di tipo sanitario né l’esercizio di discrezionalità tecnica 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 parte dell’adulto somministratore né in relazione all’individuazione degli  eventi  in cui occorre  somministrare il farmaco né in relazione ai tempi,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alla posologia ed alle modalità di somministrazione.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Fornisce eventuali informazioni e delucidazioni per l’applicazione del </a:t>
            </a:r>
            <a:r>
              <a:rPr lang="it-IT" sz="1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percorso individuale d'intervento</a:t>
            </a: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A37CB47-F910-451C-93AB-B9F52DC7065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38B879C-C799-48FE-B4D4-3E138129F46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4312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55E8C8A-95D8-41FA-8365-70D0D4F6BE8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 Dirigente Scolastico acquisisce dai Genitori la richiesta individuale d'intervento e la certificazione medica e le eventuali successive variazioni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Verifica la sussistenza di tutti gli elementi per la richiesta e per la certificazione previsti dal Protocollo d’intesa.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 il consiglio di classe ed il Personale della Scuola.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Individua il personale scolastico disponibile (docenti e non docenti) e/o eventuali altri soggetti volontari e formalmente autorizzati dal Genitore  ad intervenire.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Verifica le condizioni atte a garantire una corretta modalità di conservazione del farmaco ed il rispetto delle indicazioni presenti nel certificato.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Valuta l’eventuale necessità di  richiedere, per specifici casi, il supporto  della ASST territorialmente competente, in caso di criticità relative alla attuazione del Piano Terapeutico.                                                    Garantisce la tutela della privacy 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Trasmette  mediante  PEC  alla ASST territoriale, per competenza,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e,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 conoscenza, ad ATS Città Metropolitana  di  Milano le  richieste pervenute con le certificazioni relative.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DD0581-9DD8-4374-89CE-E4DE36FC93D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Chi chiama  il 112 è importante che sia  vicino al bambino, e dia l’indirizzo preciso, dove deve arrivare l’ambulanza.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458853-CD52-46E8-83D6-0C8917CD9E0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7A68ACA-4599-48CF-B224-BB246B84796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2449243-1655-408F-A54A-A61C7676BCB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C69120-31CA-4DE1-B3C8-FDCFCD2E9B1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DC5FF5C-2FA4-4429-A284-81932F4AD38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370CE57-B9F4-4531-B521-88AF0B0323B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Riceve, per competenza, dai Dirigenti Scolastici la documentazione (richieste e certificazioni) di somministrazione Farmaci a Scuola via posta elettronica certificata.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 richiesta del Dirigente Scolastico: fornisce supporto in caso di eventuali criticità relative alla attuazione del Piano Terapeutico la cui soluzione può prevedere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anche il coinvolgimento di Enti Locali, Associazioni di Pazienti, Associazioni/Soggetti della comunità locale a vario titolo competenti.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50E7E02-E06E-4E58-84DB-439784426E3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39B4046-F743-455F-ADA5-E089392C686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B2613D8-6B33-4F5F-A67C-67DAFA7AD3E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272A95-5AA6-49E3-8672-D5152AE8AF7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AAE839F-284F-4ABD-91E2-E16E66629C8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228D20-490C-4CA4-B7E8-EA13096B593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34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Tale Protocollo ha sostituito i precedenti accordi, a valenza locale, di collaborazione tra Aziende Sanitarie Locali e Uffici Scolastici Territoriali stipulati negli anni.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8D4C43B-55F9-4A95-8444-380DB013FE7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applicazione al Protocollo Regionale, per la complessità del suo territorio,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 ATS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l’Agenzia di Tutela della Salute Milano Città Metropolitana,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8 Aziende Socio Sanitarie Territoriali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(ASST di Milano FBF-Sacco , ASST di Milano Santi Paolo e Carlo, ASST Grande Ospedale Metropolitano Niguarda, </a:t>
            </a: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ASST Nord Milano, ASST Ovest Milanese,  ASST Rhodense,  ASST  Melegnano  Martesana,  ASST  Lodi),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gli 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UFFICI SCOLASTICI 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dell’ambito Territoriale di 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MILANO e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LODI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hanno condiviso e sottoscritto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modello organizzativo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 Protocollo d’ Intesa per la Somministrazione di Farmaci a Scuola, di seguito descritto,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vigore  da maggio 2018 su tutto il territorio di ATS Milano Città Metropolitana, con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deliberazione ATS Milano Città Metropolitana n.383 del 17/04/2018 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6A48266-4564-4A41-B2E8-D13074E820A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 documento è  finalizzato a: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regolamentare la somministrazione Farmaci nelle collettività scolastiche -Scuole dell’infanzia, Scuole  Primarie,  Scuole Secondarie di primo e di secondo grado e nei  Nidi;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garantire un appropriato percorso di gestione nel contesto scolastico per tutti gli alunni che necessitano di somministrazione improrogabile di Farmaci in orario scolastico;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evitare incongrue somministrazioni;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favorire, là dove ve ne sono le condizioni, la progressiva autonomia nella gestione della propria patologia.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CB61292-A784-4F46-BBD1-E68DC26F44F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412780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12C96-A61E-46EC-8D02-C25DDBA7E34E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" descr="C:\Users\CStellini\AppData\Local\Microsoft\Windows\Temporary Internet Files\Content.Outlook\IXTASWVV\ATS_Milano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7" y="188642"/>
            <a:ext cx="12668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0" y="3645025"/>
            <a:ext cx="7812360" cy="7200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78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altLang="it-IT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0">
                <a:latin typeface="Calibri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277071"/>
          </a:xfrm>
        </p:spPr>
        <p:txBody>
          <a:bodyPr/>
          <a:lstStyle>
            <a:lvl1pPr algn="l">
              <a:buFont typeface="Wingdings" pitchFamily="2" charset="2"/>
              <a:buChar char="§"/>
              <a:defRPr sz="2200">
                <a:latin typeface="Calibri" pitchFamily="34" charset="0"/>
              </a:defRPr>
            </a:lvl1pPr>
            <a:lvl2pPr algn="l">
              <a:buFont typeface="Wingdings" pitchFamily="2" charset="2"/>
              <a:buChar char="§"/>
              <a:defRPr sz="2200"/>
            </a:lvl2pPr>
            <a:lvl3pPr algn="l">
              <a:buFont typeface="Wingdings" pitchFamily="2" charset="2"/>
              <a:buChar char="§"/>
              <a:defRPr sz="2200"/>
            </a:lvl3pPr>
            <a:lvl4pPr algn="l">
              <a:buFont typeface="Wingdings" pitchFamily="2" charset="2"/>
              <a:buChar char="§"/>
              <a:defRPr sz="2200"/>
            </a:lvl4pPr>
            <a:lvl5pPr algn="l"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78CB72EE-3CDD-46FC-8080-8795A1B7FC8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13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necessita di Somministrazione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776997" y="3685716"/>
            <a:ext cx="5949281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necessità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 algn="l">
              <a:defRPr sz="2200">
                <a:latin typeface="Calibri" pitchFamily="34" charset="0"/>
              </a:defRPr>
            </a:lvl2pPr>
            <a:lvl3pPr algn="l">
              <a:defRPr sz="2200">
                <a:latin typeface="Calibri" pitchFamily="34" charset="0"/>
              </a:defRPr>
            </a:lvl3pPr>
            <a:lvl4pPr algn="l">
              <a:defRPr sz="2200">
                <a:latin typeface="Calibri" pitchFamily="34" charset="0"/>
              </a:defRPr>
            </a:lvl4pPr>
            <a:lvl5pPr algn="l"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>
              <a:defRPr sz="2200">
                <a:latin typeface="Calibri" pitchFamily="34" charset="0"/>
              </a:defRPr>
            </a:lvl2pPr>
            <a:lvl3pPr>
              <a:defRPr sz="2200">
                <a:latin typeface="Calibri" pitchFamily="34" charset="0"/>
              </a:defRPr>
            </a:lvl3pPr>
            <a:lvl4pPr>
              <a:defRPr sz="2200">
                <a:latin typeface="Calibri" pitchFamily="34" charset="0"/>
              </a:defRPr>
            </a:lvl4pPr>
            <a:lvl5pPr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6ACCC11C-D5AB-4F0B-8997-2B85EC195677}" type="slidenum">
              <a:rPr lang="it-IT" altLang="it-IT" smtClean="0"/>
              <a:pPr/>
              <a:t>‹N›</a:t>
            </a:fld>
            <a:endParaRPr lang="it-IT" altLang="it-IT"/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Titolo convegno/relazione</a:t>
            </a:r>
            <a:r>
              <a:rPr lang="it-IT" altLang="it-IT" sz="2000" b="1" i="0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…</a:t>
            </a:r>
            <a:endParaRPr lang="it-IT" altLang="it-IT" sz="2000" b="1" i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23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2A1459-8699-42C0-86AC-C7E6A69D80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5" r:id="rId5"/>
    <p:sldLayoutId id="2147483656" r:id="rId6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>
            <a:extLst>
              <a:ext uri="{FF2B5EF4-FFF2-40B4-BE49-F238E27FC236}">
                <a16:creationId xmlns:a16="http://schemas.microsoft.com/office/drawing/2014/main" id="{6F115FB6-5858-4FDB-84B8-59B9D0048427}"/>
              </a:ext>
            </a:extLst>
          </p:cNvPr>
          <p:cNvSpPr txBox="1"/>
          <p:nvPr/>
        </p:nvSpPr>
        <p:spPr>
          <a:xfrm>
            <a:off x="0" y="1413032"/>
            <a:ext cx="9144000" cy="230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Bambino/Alunno che necessita di Somministrazione di Farmaci </a:t>
            </a:r>
          </a:p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Scuola</a:t>
            </a:r>
            <a:r>
              <a:rPr lang="it-IT" sz="48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31E64160-F0EF-4DE4-B157-33768052E8A1}"/>
              </a:ext>
            </a:extLst>
          </p:cNvPr>
          <p:cNvSpPr txBox="1"/>
          <p:nvPr/>
        </p:nvSpPr>
        <p:spPr>
          <a:xfrm>
            <a:off x="0" y="3717032"/>
            <a:ext cx="9144000" cy="25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</a:t>
            </a:r>
            <a:r>
              <a:rPr lang="it-IT" sz="3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Città 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Unità Operativa Complessa Promozione della Salute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69CA78E-A4D7-4993-86A4-02C2791D3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5A8B7D4-DCB5-442E-9832-7DBDCEDD9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57200" y="1196640"/>
            <a:ext cx="822924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/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La somministrazione di farmaci a scuola è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riservata  a situazioni di effettiva e assoluta necessità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determinata dalla presenza di patologie croniche e/o di patologie acute pregiudizievoli della salute, riferita alle seguenti situazioni:</a:t>
            </a:r>
          </a:p>
          <a:p>
            <a:pPr algn="just"/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840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Continuità terapeutica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(per esempio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diabete di tipo 1, epilessia, malattie rare, altre patologie)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Emergenza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(per esempio: allergie, crisi d’asma, ipoglicemia in diabetici tipo 1, convulsioni). La situazione di emergenza è intesa come manifestazione acuta correlata a una patologia cronica nota,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richiede interventi immediati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-11377" y="117080"/>
            <a:ext cx="9119881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931FF62-CF79-4EBB-8A74-9D34944E5AF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D47B3FD4-71A6-48B4-9F17-E861FF959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6275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0" y="333080"/>
            <a:ext cx="9144000" cy="57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Percorso Operativo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611640" y="1196640"/>
            <a:ext cx="820872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somministrazione dei farmaci  è organizzata secondo un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ercorso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perativo che, coinvolgendo  diversi soggetti, definisce uno specifico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percorso individuale d’intervento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Ciascuno dei soggetti coinvolti, che partecipa alla realizzazione del percorso individuale d’intervento, vi concorre in relazione alle rispettive competenze e responsabilità.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6588360" y="6237360"/>
            <a:ext cx="2133360" cy="47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D3A3D4E-E49B-411C-83CA-F843AD9DC2E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82158985-5CB9-4B62-8908-6DDDDE3F7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325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0" y="144440"/>
            <a:ext cx="9144000" cy="76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Soggetti coinvolti nel Percorso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perativo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467640" y="836712"/>
            <a:ext cx="8676360" cy="52487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Bambino/a (o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alunno/a)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Genitore  (o alunno maggiorenne) 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Medico che ha in cura il bambino o l’alunno 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Dirigente scolastico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Personale delle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cuole o nidi (docenti, non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ocenti, figure educative)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ASST di riferimento 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Città Metropolitana</a:t>
            </a: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defTabSz="720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2000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AREU (Azienda Regionale dell’Emergenza Urgenza)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defTabSz="72000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defTabSz="72000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defTabSz="72000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2000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6588360" y="6237360"/>
            <a:ext cx="2133360" cy="47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E2E355D-16EE-4BCA-962C-E370EF5ABD3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0EBEEC58-0036-4154-82C8-B845FDF77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32860"/>
            <a:ext cx="609600" cy="624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35632" y="44624"/>
            <a:ext cx="9072872" cy="836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Percorso operativo nel territorio </a:t>
            </a: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Città 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Immagine 3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/>
        </p:blipFill>
        <p:spPr>
          <a:xfrm>
            <a:off x="539640" y="1413256"/>
            <a:ext cx="8496720" cy="4320000"/>
          </a:xfrm>
          <a:prstGeom prst="rect">
            <a:avLst/>
          </a:prstGeom>
          <a:ln>
            <a:noFill/>
          </a:ln>
        </p:spPr>
      </p:pic>
      <p:sp>
        <p:nvSpPr>
          <p:cNvPr id="232" name="TextShape 4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C3AD704-18C5-4FDC-BDEB-527F21E3E63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2C385067-C946-430E-B4D8-B769AC428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0" y="49040"/>
            <a:ext cx="9119880" cy="859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Medico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EDAB8F2-E862-443E-AE80-D33883B75B1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9CEDB51-8304-46A3-B021-D8C14CE0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020640"/>
            <a:ext cx="609600" cy="6096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DA36A98-A419-4AEC-B1C8-C27975DC1ABD}"/>
              </a:ext>
            </a:extLst>
          </p:cNvPr>
          <p:cNvSpPr/>
          <p:nvPr/>
        </p:nvSpPr>
        <p:spPr>
          <a:xfrm>
            <a:off x="532041" y="1135489"/>
            <a:ext cx="8352928" cy="3661663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D132FBE-BF0E-491D-8A21-3A88C7532CF7}"/>
              </a:ext>
            </a:extLst>
          </p:cNvPr>
          <p:cNvSpPr/>
          <p:nvPr/>
        </p:nvSpPr>
        <p:spPr>
          <a:xfrm>
            <a:off x="532041" y="1218232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5320" indent="-1164960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Certifica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lo stato di malattia</a:t>
            </a:r>
          </a:p>
          <a:p>
            <a:pPr marL="1165320" indent="-1164960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65320" indent="-1164960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Esplicita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l’assoluta necessità di somministrazione di farmaci </a:t>
            </a:r>
          </a:p>
          <a:p>
            <a:pPr marL="1165320" indent="-1164960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orario scolastico</a:t>
            </a:r>
          </a:p>
          <a:p>
            <a:pPr marL="1165320" indent="-1164960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Redige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il Piano Terapeutico: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indicazioni  per la corretta somministrazione del farmaco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descrizione dell’evento che  richiede come intervento immediato la somministrazione di  farmaci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65320" indent="-1164960">
              <a:lnSpc>
                <a:spcPct val="100000"/>
              </a:lnSpc>
            </a:pPr>
            <a:endParaRPr lang="it-IT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AE68EE4-465D-484B-8B35-AA100BF0C945}"/>
              </a:ext>
            </a:extLst>
          </p:cNvPr>
          <p:cNvSpPr/>
          <p:nvPr/>
        </p:nvSpPr>
        <p:spPr>
          <a:xfrm>
            <a:off x="457560" y="1121530"/>
            <a:ext cx="8352928" cy="317156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9" name="TextShape 2"/>
          <p:cNvSpPr txBox="1"/>
          <p:nvPr/>
        </p:nvSpPr>
        <p:spPr>
          <a:xfrm>
            <a:off x="560580" y="981264"/>
            <a:ext cx="8146888" cy="482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Esplicita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la somministrazione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non richiede: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cognizioni specialistiche di tipo sanitario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esercizio di discrezionalità tecnica da parte dell’adulto somministratore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ia in relazione all’individuazione degli eventi in cui occorre somministrare il farmaco che ai tempi, posologia e modalità di somministrazione e di conservazione del farmaco).                                                                                                              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/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/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2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BA7A46B-8B63-4DE1-B9B3-C8372E4BE23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AD7711FF-7E55-4AFB-8565-25DAA5117B2C}"/>
              </a:ext>
            </a:extLst>
          </p:cNvPr>
          <p:cNvSpPr txBox="1"/>
          <p:nvPr/>
        </p:nvSpPr>
        <p:spPr>
          <a:xfrm>
            <a:off x="0" y="49040"/>
            <a:ext cx="9119880" cy="859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Medico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EF0C5085-CC00-4B31-8167-4DA590C81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6203" y="6020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A34D9E3-67E4-43EB-B252-2377AE23D17E}"/>
              </a:ext>
            </a:extLst>
          </p:cNvPr>
          <p:cNvSpPr/>
          <p:nvPr/>
        </p:nvSpPr>
        <p:spPr>
          <a:xfrm>
            <a:off x="737783" y="1106717"/>
            <a:ext cx="3186145" cy="174621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020498C-05A3-4D43-8F4B-EB122641BAF6}"/>
              </a:ext>
            </a:extLst>
          </p:cNvPr>
          <p:cNvSpPr/>
          <p:nvPr/>
        </p:nvSpPr>
        <p:spPr>
          <a:xfrm>
            <a:off x="6021940" y="1628800"/>
            <a:ext cx="2376264" cy="43204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TextShape 1"/>
          <p:cNvSpPr txBox="1"/>
          <p:nvPr/>
        </p:nvSpPr>
        <p:spPr>
          <a:xfrm>
            <a:off x="0" y="0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it-IT" sz="3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Genitore/Alunno Maggiorenne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75B7E73-1785-452B-A0B1-BC65F008189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24484D24-B455-4957-A44B-2A1C50096E51}"/>
              </a:ext>
            </a:extLst>
          </p:cNvPr>
          <p:cNvSpPr/>
          <p:nvPr/>
        </p:nvSpPr>
        <p:spPr>
          <a:xfrm>
            <a:off x="4056118" y="1700256"/>
            <a:ext cx="1800102" cy="28858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600"/>
              </a:solidFill>
            </a:endParaRPr>
          </a:p>
        </p:txBody>
      </p:sp>
      <p:pic>
        <p:nvPicPr>
          <p:cNvPr id="3" name="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243944-692A-427E-AA4A-7F03AA690818}"/>
              </a:ext>
            </a:extLst>
          </p:cNvPr>
          <p:cNvSpPr txBox="1"/>
          <p:nvPr/>
        </p:nvSpPr>
        <p:spPr>
          <a:xfrm>
            <a:off x="881460" y="1190362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Genitore </a:t>
            </a:r>
          </a:p>
          <a:p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(o esercente la potestà genitoriale, o alunno maggiorenne)</a:t>
            </a:r>
            <a:endParaRPr lang="it-IT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C077A9-05B7-4E88-86F3-B1E0E8627576}"/>
              </a:ext>
            </a:extLst>
          </p:cNvPr>
          <p:cNvSpPr txBox="1"/>
          <p:nvPr/>
        </p:nvSpPr>
        <p:spPr>
          <a:xfrm>
            <a:off x="6021940" y="1579439"/>
            <a:ext cx="2541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Dirigente Scolastico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it-IT" sz="2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CB9184A-1CA4-4368-AA6C-B926A7996FAF}"/>
              </a:ext>
            </a:extLst>
          </p:cNvPr>
          <p:cNvSpPr/>
          <p:nvPr/>
        </p:nvSpPr>
        <p:spPr>
          <a:xfrm>
            <a:off x="658960" y="3697182"/>
            <a:ext cx="7642832" cy="174622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EAE5CA-055A-4418-A93B-ADD8ACA75CE7}"/>
              </a:ext>
            </a:extLst>
          </p:cNvPr>
          <p:cNvSpPr txBox="1"/>
          <p:nvPr/>
        </p:nvSpPr>
        <p:spPr>
          <a:xfrm>
            <a:off x="745592" y="3789040"/>
            <a:ext cx="76428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Fornisce la certificazione medica e il Piano Terapeutico </a:t>
            </a:r>
            <a:endParaRPr lang="it-IT" sz="2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Formula la richiesta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somministrazione farmaci a scuola </a:t>
            </a: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(su apposito modulo fornito dalla scuola).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4486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75D8CBC-4E88-4DC4-B0A7-CF7290F1C1BD}"/>
              </a:ext>
            </a:extLst>
          </p:cNvPr>
          <p:cNvSpPr/>
          <p:nvPr/>
        </p:nvSpPr>
        <p:spPr>
          <a:xfrm>
            <a:off x="457560" y="977514"/>
            <a:ext cx="8352928" cy="489975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0" name="TextShape 2"/>
          <p:cNvSpPr txBox="1"/>
          <p:nvPr/>
        </p:nvSpPr>
        <p:spPr>
          <a:xfrm>
            <a:off x="611640" y="1124640"/>
            <a:ext cx="8352848" cy="47526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richiesta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somministrazione: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solleva il personale scolastico da ogni responsabilità civile</a:t>
            </a: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fornisce disponibilità e recapiti </a:t>
            </a: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autorizza al trattamento dei dati personali </a:t>
            </a: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segnala tempestivamente eventuali variazioni al Piano Terapeutico</a:t>
            </a: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58920" lvl="2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fornisce il farmaco ed eventuali presidi</a:t>
            </a:r>
          </a:p>
          <a:p>
            <a:pPr marL="358920" lvl="2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58920" lvl="2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autorizza l’eventuale auto–somministrazione (se l’alunno è minorenne)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F077750-6064-490F-A04B-82694A37DD3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TextShape 1">
            <a:extLst>
              <a:ext uri="{FF2B5EF4-FFF2-40B4-BE49-F238E27FC236}">
                <a16:creationId xmlns:a16="http://schemas.microsoft.com/office/drawing/2014/main" id="{D416FB36-0A47-4122-BF03-D4ECFCFCA04D}"/>
              </a:ext>
            </a:extLst>
          </p:cNvPr>
          <p:cNvSpPr txBox="1"/>
          <p:nvPr/>
        </p:nvSpPr>
        <p:spPr>
          <a:xfrm>
            <a:off x="0" y="189080"/>
            <a:ext cx="9144000" cy="719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it-IT" sz="3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Genitore/Alunno Maggiorenne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70303D11-8415-485D-8D5D-F1051AF0F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887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D7BB4F0-D477-4380-A04D-3D8A1AFE9F5E}"/>
              </a:ext>
            </a:extLst>
          </p:cNvPr>
          <p:cNvSpPr/>
          <p:nvPr/>
        </p:nvSpPr>
        <p:spPr>
          <a:xfrm>
            <a:off x="457560" y="1049410"/>
            <a:ext cx="8352928" cy="468384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5" name="TextShape 1"/>
          <p:cNvSpPr txBox="1"/>
          <p:nvPr/>
        </p:nvSpPr>
        <p:spPr>
          <a:xfrm>
            <a:off x="0" y="260648"/>
            <a:ext cx="9144000" cy="647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Dirigente Scolastico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586538" y="1118316"/>
            <a:ext cx="8496944" cy="490297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/>
          <a:lstStyle/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Acquisisce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richiesta e la certificazione medica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Verifica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l’adeguatezza della documentazione 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Informa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personale scolastico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Individua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il personale scolastico disponibile 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Verifica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 condizioni per una corretta conservazione del farmaco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Valuta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richiedere il supporto della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ASST 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Garantisce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tutela della privacy </a:t>
            </a: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Trasmette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PEC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richieste e certificazioni. Alla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ASST Territoriale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competenza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;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Città Metropolitana per conoscenza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0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6AA7E13-D6C0-470B-B291-D20A2A6980F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3BE5FDD0-C2F9-42B3-A341-EFED221A9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433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000"/>
    </mc:Choice>
    <mc:Fallback xmlns=""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6F132C7-31A5-46AD-8ACA-3B6B10874280}"/>
              </a:ext>
            </a:extLst>
          </p:cNvPr>
          <p:cNvSpPr/>
          <p:nvPr/>
        </p:nvSpPr>
        <p:spPr>
          <a:xfrm>
            <a:off x="467544" y="1049410"/>
            <a:ext cx="8352928" cy="331569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1" name="TextShape 1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Personale delle Scuole e Nidi 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539552" y="1053232"/>
            <a:ext cx="8146888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ersonale scolastico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ha dato la  disponibilità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aderito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volontariamente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protocollo, formalmente autorizzato  dai genitori ad intervenire,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somministra il farmaco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le indicazioni del certificato del medico.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tutti i casi in cui si ravvisi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carattere di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ergenza e/o urgenza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è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comunque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indispensabile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comporre il numero dell'emergenza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112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4767840" y="26780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A064E1A-0D57-4C24-8441-B9E0AAAB6EA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63CC9AF7-8B1F-43E4-85DB-215C7CF39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1196640"/>
            <a:ext cx="8363272" cy="4570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condizioni di salute che richiedono la  somministrazione di farmaci in orario scolastico sono diverse: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in alcuni casi si tratta di patologie  presenti sin dalla nascita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in altri casi si tratta di patologie insorte successivamente, che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talora comportano improvvisamente modificazioni significative nella vita quotidiana  del bambino o ragazzo e  della sua famiglia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TextShape 5"/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5C3C0C2-1E8E-43FA-B37D-EAEFA63F159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EDF9701-01B8-4FDA-89B9-5413CA521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164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450C2D-170D-4F73-B28E-B6A9900B55EA}"/>
              </a:ext>
            </a:extLst>
          </p:cNvPr>
          <p:cNvSpPr/>
          <p:nvPr/>
        </p:nvSpPr>
        <p:spPr>
          <a:xfrm>
            <a:off x="457560" y="1049410"/>
            <a:ext cx="8352928" cy="338770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9" name="TextShape 2"/>
          <p:cNvSpPr txBox="1"/>
          <p:nvPr/>
        </p:nvSpPr>
        <p:spPr>
          <a:xfrm>
            <a:off x="457200" y="1052736"/>
            <a:ext cx="822924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la richiesta d’intervento al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numero dell'emergenza 112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riguarda un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bambino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ha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protocollo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 prescrizione di adrenalina per rischio anafilassi: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necessario informare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l’operatore del 112 che si tratta di un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Protocollo Farmaco.</a:t>
            </a:r>
          </a:p>
          <a:p>
            <a:pPr algn="just">
              <a:lnSpc>
                <a:spcPct val="100000"/>
              </a:lnSpc>
            </a:pP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AREU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riceve da ATS, 2 volte l’anno, un elenco dei bambini con protocollo con prescrizione di adrenalina per rischio anafilassi.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4FF64D5-C2B5-4422-920C-3F595A9A86E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1FE90D71-0454-47ED-9681-BF2D0BC5F017}"/>
              </a:ext>
            </a:extLst>
          </p:cNvPr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Personale delle Scuole e Nidi 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3C498D8F-FDEA-4EEA-B246-A4F637D16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0" y="-27384"/>
            <a:ext cx="9144000" cy="93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Auto-somministrazione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516960" y="980728"/>
            <a:ext cx="8447400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uto-somministrazione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del farmaco è prevista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l’alunno/a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età, esperienza, addestramento è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autonomo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nella gestione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problema di  salute.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Deve essere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esplicitamente autorizzata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 genitore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i minorenni, o dall’alunno maggiorenne, nella richiesta di attivazione del percorso al Dirigente 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colastico.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6F1452B-AFB0-4EAC-B2A7-E57ED88A589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DFA222FC-CBE1-4CEF-BAF4-A9F26F0D1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0" y="116632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Validità della richiesta di somministrazione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469350" y="908272"/>
            <a:ext cx="8423129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orrisponde alla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durata del trattamento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e/o alla durata del ciclo scolastico in caso di terapia continuativa.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Viene fatta una n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uova richiesta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ogni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variazione al Piano Terapeutico e cambio di  Istituto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(ad esempio per trasferimento o  al passaggio ad altro ordine di scuola).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4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EDD7BB2-459C-431D-9381-27EF5311D4E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3DEB90B9-F68C-44B1-85ED-5FA7ED4F0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406" y="6066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Farmaci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457200" y="1196640"/>
            <a:ext cx="8003232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farmaci prescritti devono essere consegnati alla scuola integri,</a:t>
            </a: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		  verificandone sempre la data di 				  scadenza.</a:t>
            </a:r>
          </a:p>
          <a:p>
            <a:pPr algn="just">
              <a:lnSpc>
                <a:spcPct val="100000"/>
              </a:lnSpc>
            </a:pPr>
            <a:endParaRPr lang="it-IT" sz="22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				 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asciati in custodia alla scuola per 				  tutta la durata della terapia, 					  limitatamente ad ogni singolo anno 				  scolastico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0" name="CustomShape 6"/>
          <p:cNvSpPr/>
          <p:nvPr/>
        </p:nvSpPr>
        <p:spPr>
          <a:xfrm>
            <a:off x="4767840" y="26780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AD2A8C06-7A77-475A-A273-CFA11584468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88F25FFD-D0D5-4E1E-99D7-FDD5981F9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6700" y="6098200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0662AD-47A7-4214-9DF6-271C3E171F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4" y="1697547"/>
            <a:ext cx="3603468" cy="216350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0" y="116632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Azioni di competenza dell’ASST
 dell’ambito  territoriale   della Scuola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67544" y="1312920"/>
            <a:ext cx="8352720" cy="4491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Riceve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via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PEC dal Dirigente Scolastico,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documentazioni,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richieste e certificazioni.</a:t>
            </a:r>
          </a:p>
          <a:p>
            <a:pPr marL="457560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560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Su richiesta del Dirigente Scolastico: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8580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fornisce supporto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casi di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criticità nell’attuazione del piano  terapeutico </a:t>
            </a:r>
          </a:p>
          <a:p>
            <a:pPr marL="68580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8580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nterviene nelle situazioni che presentano criticità di inserimento e gestione dei casi  mediante supporto informativo/formativo ai docenti di classe e ai genitori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9B66605-EFEB-4038-B46C-983FD3BD22C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AE8B4A8F-1F70-41E2-82BC-5EC00C34F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0" y="333080"/>
            <a:ext cx="9144000" cy="57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Azioni di competenza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Milano </a:t>
            </a: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Città Metropolitana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467664" y="1125264"/>
            <a:ext cx="8496824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Riceve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documentazione dei  protocolli dalle Scuole di  tutto  il territorio di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Città Metropolitana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endParaRPr lang="it-IT" sz="2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Raccoglie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 segnalazioni con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prescrizione di adrenalina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rischio di anafilassi,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predispone e aggiorna uno specifico dettagliato elenco di questi alunni e lo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trasmette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 AREU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due volte l’anno (fine ottobre e gennaio)</a:t>
            </a:r>
          </a:p>
          <a:p>
            <a:pPr marL="457560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rdina e aggrega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per patologia e per ordine di Scuola, tutte le documentazioni pervenute in un anno scolastico,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trasmette 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dati numerici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dei protocolli, ogni anno, alla Direzione Generale Welfare Regione Lombardia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2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C34F1D0-222C-44AC-89C8-DD55D593815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F487ADBC-930E-483A-A302-C4C01EC11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67544" y="908720"/>
            <a:ext cx="8352928" cy="518457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Protocollo d’Intesa  per la Somministrazione di Farmaci a Scuola  tra Regione Lombardia  e Ufficio Scolastico Regionale per la Lombardia 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DGR 6919 -24/07/2017-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D.M. n.388 15 luglio 2003 Regolamento recante disposizioni sul pronto soccorso aziendale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Piano sulla malattia diabetica approvato in Conferenza Stato-Regioni 6 dicembre 2012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Piano Nazionale Malattie Rare 2013-2016 approvato il 16 ottobre 2014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Legge regionale 30 dicembre 2009 n. 33 Testo unico delle leggi regionali in materia di sanità e successive modifiche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D. Lgs. 81/08 in materia di  tutela della salute e della sicurezza nei luoghi di lavoro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Legge 13 luglio 2°15 n. 107 Riforma del sistema nazionale di istruzione e formazione e delega per il riordino delle disposizioni legislative vigenti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Raccomandazioni del 25 novembre 2005 del Ministero dell’istruzione, dell’Università e della Ricerca d’intesa con il Ministero della Salute aventi a oggetto «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linee guida per la definizione di interventi finalizzati all’assistenza di studenti che necessitano di somministrazione di Farmaci in orario scolastico»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Circolare di Regione Lombardia n. 30/San del 12 luglio 2005 avente per oggetto 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«Linee guida sul diabete giovanile per favorire l’inserimento del bambino diabetico in ambito scolastico»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3" name="TextShape 5"/>
          <p:cNvSpPr txBox="1"/>
          <p:nvPr/>
        </p:nvSpPr>
        <p:spPr>
          <a:xfrm>
            <a:off x="0" y="81408"/>
            <a:ext cx="9144000" cy="539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Riferimenti Normativi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F5D4443-C4B2-4AC0-99C5-DA04F9C8B8C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595880"/>
            <a:ext cx="843528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somministrazione di farmaci a scuola si colloca all’interno dell’esperienza formativa, educativa, relazionale e affettiva del contesto scolastico.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70E774F5-7176-4F4F-820B-34CD92DA14F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0" name="Immagine 8"/>
          <p:cNvPicPr/>
          <p:nvPr/>
        </p:nvPicPr>
        <p:blipFill>
          <a:blip r:embed="rId5"/>
          <a:srcRect l="-2110" t="38908" r="-2"/>
          <a:stretch/>
        </p:blipFill>
        <p:spPr>
          <a:xfrm>
            <a:off x="393120" y="2823840"/>
            <a:ext cx="8750520" cy="2805840"/>
          </a:xfrm>
          <a:prstGeom prst="rect">
            <a:avLst/>
          </a:prstGeom>
          <a:ln>
            <a:noFill/>
          </a:ln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ECF8EABB-89A1-4EB9-86E5-2962C74B3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6175818"/>
            <a:ext cx="609600" cy="609600"/>
          </a:xfrm>
          <a:prstGeom prst="rect">
            <a:avLst/>
          </a:prstGeom>
        </p:spPr>
      </p:pic>
      <p:sp>
        <p:nvSpPr>
          <p:cNvPr id="10" name="TextShape 5">
            <a:extLst>
              <a:ext uri="{FF2B5EF4-FFF2-40B4-BE49-F238E27FC236}">
                <a16:creationId xmlns:a16="http://schemas.microsoft.com/office/drawing/2014/main" id="{DA35D585-307A-4C13-9360-71E5E32A1493}"/>
              </a:ext>
            </a:extLst>
          </p:cNvPr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1196640"/>
            <a:ext cx="8435280" cy="4570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bambino o ragazzo che necessita di farmaci in orario scolastico può sentirsi a disagio per la sua malattia,  può essere preoccupato di esser preso in giro dai coetanei.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Può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desiderare di essere riconosciuto nella progressiva acquisizione di autonomia nella gestione della sua malattia, per esempio nel caso del diabete di tipo 1.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tutti, ha bisogno di sentirsi  accolto e integrato nel gruppo.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modalità con cui si rassicura è legata alla risposta che riceve dall’ambiente, in relazione alle sue necessità.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028FEC0-ACBE-4681-84F5-95E21E1E0D7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3527C388-6042-43E3-A626-2DDB9BF02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  <p:sp>
        <p:nvSpPr>
          <p:cNvPr id="9" name="TextShape 5">
            <a:extLst>
              <a:ext uri="{FF2B5EF4-FFF2-40B4-BE49-F238E27FC236}">
                <a16:creationId xmlns:a16="http://schemas.microsoft.com/office/drawing/2014/main" id="{48E7D881-EF40-4514-AB0A-E0805B3BF39B}"/>
              </a:ext>
            </a:extLst>
          </p:cNvPr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17240" y="1412776"/>
            <a:ext cx="8547248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presente lavoro si propone di dare un contributo sul tema a docenti, non docenti, figure educative.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Si articola in 2 unità: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Il protocollo somministrazione farmaci a scuola in vigore nel territorio dell’ATS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Città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Metropolitana: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aspetti principali</a:t>
            </a: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Il bambino o alunno con diabete di tipo 1: informazioni utili per il personale delle scuole e nidi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</a:t>
            </a:r>
          </a:p>
        </p:txBody>
      </p:sp>
      <p:sp>
        <p:nvSpPr>
          <p:cNvPr id="19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796E6FE-958A-437C-9DA7-F54F261CFCD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0E6D1047-6018-426E-A85B-9A4977F02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075695"/>
            <a:ext cx="609600" cy="609600"/>
          </a:xfrm>
          <a:prstGeom prst="rect">
            <a:avLst/>
          </a:prstGeom>
        </p:spPr>
      </p:pic>
      <p:sp>
        <p:nvSpPr>
          <p:cNvPr id="9" name="TextShape 5">
            <a:extLst>
              <a:ext uri="{FF2B5EF4-FFF2-40B4-BE49-F238E27FC236}">
                <a16:creationId xmlns:a16="http://schemas.microsoft.com/office/drawing/2014/main" id="{55ED5FB6-63A1-4A36-A1E7-8C9A9A62B4A0}"/>
              </a:ext>
            </a:extLst>
          </p:cNvPr>
          <p:cNvSpPr txBox="1"/>
          <p:nvPr/>
        </p:nvSpPr>
        <p:spPr>
          <a:xfrm>
            <a:off x="0" y="275128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E8852147-7B78-4936-A3B4-97F77BB20CB5}"/>
              </a:ext>
            </a:extLst>
          </p:cNvPr>
          <p:cNvSpPr txBox="1"/>
          <p:nvPr/>
        </p:nvSpPr>
        <p:spPr>
          <a:xfrm>
            <a:off x="0" y="1773024"/>
            <a:ext cx="9144000" cy="187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UNITÀ 1. 
Il Protocollo d’Intesa per la Somministrazione di Farmaci  a Scuola nel territorio di </a:t>
            </a: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Città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Metropolitana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                                   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72966115-D3CF-4F30-A00F-7A8CE9B95DFC}"/>
              </a:ext>
            </a:extLst>
          </p:cNvPr>
          <p:cNvSpPr txBox="1"/>
          <p:nvPr/>
        </p:nvSpPr>
        <p:spPr>
          <a:xfrm>
            <a:off x="0" y="3789040"/>
            <a:ext cx="9144000" cy="25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it-IT" sz="3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ATS MILANO </a:t>
            </a: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CITTÀ METROPOLITANA </a:t>
            </a:r>
          </a:p>
          <a:p>
            <a:pPr algn="ctr"/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Unità Operativa Complessa Promozione Della Salute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Dott.ssa Mariagrazia </a:t>
            </a:r>
            <a:r>
              <a:rPr lang="it-IT" sz="3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Moioli</a:t>
            </a: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- Dott.ssa Elisa Lo Presti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A703B97B-6E49-47E4-9B33-264988684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225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0" y="117080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Protocollo d’Intesa  per la Somministrazione </a:t>
            </a: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Farmaci a Scuola di Regione Lombardia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457200" y="1340640"/>
            <a:ext cx="8363272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tutela della salute e del benessere di bambini e alunni che, per patologie acute e croniche, necessitano di  somministrazione improrogabile di farmaci durante l’orario scolastico,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garantire un  approccio omogeneo su tutto il territorio regionale e un appropriato percorso di gestione degli interventi nel contesto scolastico, Regione Lombardia - Direzione Generale Welfare - e Ufficio Scolastico Regionale per la Lombardia, hanno stipulato un Protocollo d’Intesa.</a:t>
            </a: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Deliberazione della Giunta Regionale DGR n.6919  del 24/07/2017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C436EDAE-85E1-46CF-88A1-DD22D4B8A01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AA764859-B5D1-470B-B214-0D4E1A585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4"/>
          <p:cNvSpPr/>
          <p:nvPr/>
        </p:nvSpPr>
        <p:spPr>
          <a:xfrm>
            <a:off x="0" y="117080"/>
            <a:ext cx="914400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Territorio di 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Città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4427984" y="2636912"/>
            <a:ext cx="452160" cy="1080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 dirty="0"/>
          </a:p>
        </p:txBody>
      </p:sp>
      <p:sp>
        <p:nvSpPr>
          <p:cNvPr id="20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924428C-3DF0-4AC2-839B-B3F7C9BF348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3B3E3988-78EA-4A2D-ACD5-6285382F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178440"/>
            <a:ext cx="609600" cy="6096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089281C-337D-4B36-A300-C725A6041D68}"/>
              </a:ext>
            </a:extLst>
          </p:cNvPr>
          <p:cNvSpPr/>
          <p:nvPr/>
        </p:nvSpPr>
        <p:spPr>
          <a:xfrm>
            <a:off x="494025" y="1196752"/>
            <a:ext cx="8567623" cy="12961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A6F317-FC2C-4716-8B4F-23E892440236}"/>
              </a:ext>
            </a:extLst>
          </p:cNvPr>
          <p:cNvSpPr/>
          <p:nvPr/>
        </p:nvSpPr>
        <p:spPr>
          <a:xfrm>
            <a:off x="457200" y="3789488"/>
            <a:ext cx="8604448" cy="14401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Shape 1">
            <a:extLst>
              <a:ext uri="{FF2B5EF4-FFF2-40B4-BE49-F238E27FC236}">
                <a16:creationId xmlns:a16="http://schemas.microsoft.com/office/drawing/2014/main" id="{95670173-CA43-4CB9-86B4-CB881C7C6130}"/>
              </a:ext>
            </a:extLst>
          </p:cNvPr>
          <p:cNvSpPr txBox="1"/>
          <p:nvPr/>
        </p:nvSpPr>
        <p:spPr>
          <a:xfrm>
            <a:off x="457200" y="1190847"/>
            <a:ext cx="8604448" cy="123048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applicazione al Protocollo Regionale,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’ATS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Città Metropolitana</a:t>
            </a: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8 Aziende Socio Sanitarie Territoriali,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 Uffici Scolastici  dell’ambito Territoriale di Milano  e di  Lodi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hanno condiviso e sottoscritto</a:t>
            </a:r>
          </a:p>
          <a:p>
            <a:pPr algn="ctr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Modello organizzativo di Protocollo d’Intesa per la Somministrazione </a:t>
            </a: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Farmaci a Scuola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(in vigore maggio 2018)</a:t>
            </a: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Deliberazione ATS </a:t>
            </a:r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Milano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Città </a:t>
            </a:r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Metropolitana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n.383 del 17/04/2018 </a:t>
            </a:r>
            <a:endParaRPr lang="it-IT" sz="2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17240" y="1196640"/>
            <a:ext cx="849744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Regolamentare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la somministrazione  improrogabile di farmaci nelle collettività scolastiche:</a:t>
            </a: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 nidi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scuole dell’infanzia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scuole  primarie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scuole secondarie di primo grado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econdarie di secondo grado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371600" indent="-457200" algn="just"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Garantire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un appropriato percorso di gestione </a:t>
            </a:r>
          </a:p>
          <a:p>
            <a:pPr marL="457560" indent="-4572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Evitare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incongrue somministrazioni </a:t>
            </a:r>
          </a:p>
          <a:p>
            <a:pPr marL="457560" indent="-4572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Favorire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l’autonomia nella gestione della propria patologia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0" y="270440"/>
            <a:ext cx="9144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Obiettivi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9DB35C3-BF27-4B9A-B11E-7653EAF3B75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130ACA53-910C-4751-89C6-774D4114A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6178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9791FA331F874E9405DC2B94DCE4A4" ma:contentTypeVersion="16" ma:contentTypeDescription="Creare un nuovo documento." ma:contentTypeScope="" ma:versionID="c70d0dfc115a47b112a1d5fd43c301f5">
  <xsd:schema xmlns:xsd="http://www.w3.org/2001/XMLSchema" xmlns:xs="http://www.w3.org/2001/XMLSchema" xmlns:p="http://schemas.microsoft.com/office/2006/metadata/properties" xmlns:ns2="1026da15-ac39-45c4-8eee-3e3e9b63bf0b" xmlns:ns3="d44c9bf0-6c0b-41c8-a6f1-545f131b69ca" xmlns:ns4="348b340d-faab-450b-a764-69ffda645f75" xmlns:ns5="bd0d6a09-ee00-4292-939c-432ec564905f" xmlns:ns6="455382f7-dffb-46f0-be11-fdf391c1c594" targetNamespace="http://schemas.microsoft.com/office/2006/metadata/properties" ma:root="true" ma:fieldsID="b8f52495ba47155a8b687e0ffdd6f2f5" ns2:_="" ns3:_="" ns4:_="" ns5:_="" ns6:_="">
    <xsd:import namespace="1026da15-ac39-45c4-8eee-3e3e9b63bf0b"/>
    <xsd:import namespace="d44c9bf0-6c0b-41c8-a6f1-545f131b69ca"/>
    <xsd:import namespace="348b340d-faab-450b-a764-69ffda645f75"/>
    <xsd:import namespace="bd0d6a09-ee00-4292-939c-432ec564905f"/>
    <xsd:import namespace="455382f7-dffb-46f0-be11-fdf391c1c594"/>
    <xsd:element name="properties">
      <xsd:complexType>
        <xsd:sequence>
          <xsd:element name="documentManagement">
            <xsd:complexType>
              <xsd:all>
                <xsd:element ref="ns2:Labe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MediaServiceLocation" minOccurs="0"/>
                <xsd:element ref="ns5:MediaServiceOCR" minOccurs="0"/>
                <xsd:element ref="ns6:MediaServiceGenerationTime" minOccurs="0"/>
                <xsd:element ref="ns6:MediaServiceEventHashCode" minOccurs="0"/>
                <xsd:element ref="ns6:MediaServiceAutoKeyPoints" minOccurs="0"/>
                <xsd:element ref="ns6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6da15-ac39-45c4-8eee-3e3e9b63bf0b" elementFormDefault="qualified">
    <xsd:import namespace="http://schemas.microsoft.com/office/2006/documentManagement/types"/>
    <xsd:import namespace="http://schemas.microsoft.com/office/infopath/2007/PartnerControls"/>
    <xsd:element name="Label" ma:index="1" nillable="true" ma:displayName="Label" ma:default=". . ." ma:description="Inserire una &quot;Label&quot; descrittiva del file" ma:format="Dropdown" ma:internalName="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c9bf0-6c0b-41c8-a6f1-545f131b69ca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b340d-faab-450b-a764-69ffda645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d6a09-ee00-4292-939c-432ec564905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382f7-dffb-46f0-be11-fdf391c1c594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i contenuto"/>
        <xsd:element ref="dc:title" minOccurs="0" maxOccurs="1" ma:displayName="Note Nascost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bel xmlns="1026da15-ac39-45c4-8eee-3e3e9b63bf0b">. . .</Label>
    <SharedWithUsers xmlns="d44c9bf0-6c0b-41c8-a6f1-545f131b69ca">
      <UserInfo>
        <DisplayName>Credali Maurizio</DisplayName>
        <AccountId>962</AccountId>
        <AccountType/>
      </UserInfo>
      <UserInfo>
        <DisplayName>Iannaccone Nicola</DisplayName>
        <AccountId>595</AccountId>
        <AccountType/>
      </UserInfo>
      <UserInfo>
        <DisplayName>Irato Laura Concetta</DisplayName>
        <AccountId>3603</AccountId>
        <AccountType/>
      </UserInfo>
      <UserInfo>
        <DisplayName>Ufficio Comunicazione</DisplayName>
        <AccountId>748</AccountId>
        <AccountType/>
      </UserInfo>
      <UserInfo>
        <DisplayName>Manfredi Franca</DisplayName>
        <AccountId>704</AccountId>
        <AccountType/>
      </UserInfo>
      <UserInfo>
        <DisplayName>Barra Chiara</DisplayName>
        <AccountId>5541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34017DE-3B51-48B2-8930-51BA8822B5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6da15-ac39-45c4-8eee-3e3e9b63bf0b"/>
    <ds:schemaRef ds:uri="d44c9bf0-6c0b-41c8-a6f1-545f131b69ca"/>
    <ds:schemaRef ds:uri="348b340d-faab-450b-a764-69ffda645f75"/>
    <ds:schemaRef ds:uri="bd0d6a09-ee00-4292-939c-432ec564905f"/>
    <ds:schemaRef ds:uri="455382f7-dffb-46f0-be11-fdf391c1c5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A478E6-D830-4448-8C45-EAABD51E37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F1E19-DAFD-485A-A2F1-250806C9C2F5}">
  <ds:schemaRefs>
    <ds:schemaRef ds:uri="http://purl.org/dc/elements/1.1/"/>
    <ds:schemaRef ds:uri="348b340d-faab-450b-a764-69ffda645f75"/>
    <ds:schemaRef ds:uri="http://schemas.microsoft.com/office/infopath/2007/PartnerControls"/>
    <ds:schemaRef ds:uri="http://schemas.openxmlformats.org/package/2006/metadata/core-properties"/>
    <ds:schemaRef ds:uri="1026da15-ac39-45c4-8eee-3e3e9b63bf0b"/>
    <ds:schemaRef ds:uri="http://purl.org/dc/terms/"/>
    <ds:schemaRef ds:uri="455382f7-dffb-46f0-be11-fdf391c1c594"/>
    <ds:schemaRef ds:uri="http://schemas.microsoft.com/office/2006/metadata/properties"/>
    <ds:schemaRef ds:uri="http://schemas.microsoft.com/office/2006/documentManagement/types"/>
    <ds:schemaRef ds:uri="bd0d6a09-ee00-4292-939c-432ec564905f"/>
    <ds:schemaRef ds:uri="d44c9bf0-6c0b-41c8-a6f1-545f131b69c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9214</TotalTime>
  <Words>2452</Words>
  <Application>Microsoft Office PowerPoint</Application>
  <PresentationFormat>Presentazione su schermo (4:3)</PresentationFormat>
  <Paragraphs>313</Paragraphs>
  <Slides>26</Slides>
  <Notes>26</Notes>
  <HiddenSlides>0</HiddenSlides>
  <MMClips>25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Struttura predefinita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A.S.L. Città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slide</dc:title>
  <dc:creator>aricco</dc:creator>
  <cp:lastModifiedBy>Lo Presti Elisa</cp:lastModifiedBy>
  <cp:revision>968</cp:revision>
  <cp:lastPrinted>2021-03-31T20:53:22Z</cp:lastPrinted>
  <dcterms:created xsi:type="dcterms:W3CDTF">2009-11-25T15:35:21Z</dcterms:created>
  <dcterms:modified xsi:type="dcterms:W3CDTF">2023-03-21T09:45:48Z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0x010100089791FA331F874E9405DC2B94DCE4A4</vt:lpwstr>
  </property>
</Properties>
</file>