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38" r:id="rId5"/>
    <p:sldId id="339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ioli Mariagrazia" initials="M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00"/>
    <a:srgbClr val="339966"/>
    <a:srgbClr val="FF6600"/>
    <a:srgbClr val="339933"/>
    <a:srgbClr val="CC9900"/>
    <a:srgbClr val="990033"/>
    <a:srgbClr val="33CC33"/>
    <a:srgbClr val="F9A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62" autoAdjust="0"/>
    <p:restoredTop sz="82963" autoAdjust="0"/>
  </p:normalViewPr>
  <p:slideViewPr>
    <p:cSldViewPr>
      <p:cViewPr varScale="1">
        <p:scale>
          <a:sx n="75" d="100"/>
          <a:sy n="75" d="100"/>
        </p:scale>
        <p:origin x="154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18666"/>
    </p:cViewPr>
  </p:sorterViewPr>
  <p:notesViewPr>
    <p:cSldViewPr>
      <p:cViewPr varScale="1">
        <p:scale>
          <a:sx n="77" d="100"/>
          <a:sy n="77" d="100"/>
        </p:scale>
        <p:origin x="41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7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7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65B7CF-D8A2-4A88-A44C-ED090A4CCEB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44062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7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7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A328BF-5079-48FA-9CB8-3C249D1219D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647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B33A349-AAE2-4C81-8B91-1CC0375F0CC0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C00AC10-E416-4A8B-BF4B-317A156DE291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AEDB580-D874-41D8-8021-10A7A01901A8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9E585D7-966B-41AD-957E-C9C6C1DD1E0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6B3C7A7-6F3C-4648-BD74-77A5DCDA0459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000" spc="-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immagine gratuita </a:t>
            </a:r>
            <a:r>
              <a:rPr lang="it-IT" sz="2000" spc="-1" dirty="0" err="1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pixabay</a:t>
            </a:r>
            <a:r>
              <a:rPr lang="it-IT" sz="2000" spc="-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</a:t>
            </a:r>
            <a:r>
              <a:rPr lang="it-IT" sz="2000" spc="-1" dirty="0" err="1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</a:t>
            </a:r>
            <a:endParaRPr lang="it-IT" sz="2000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FFB90E9-6A5F-4A8F-A94D-DD5EE69E0C6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4D90473-EC1E-48D9-AE22-BA3C2021720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Dott. MACEDONI </a:t>
            </a:r>
          </a:p>
        </p:txBody>
      </p:sp>
      <p:sp>
        <p:nvSpPr>
          <p:cNvPr id="93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60C9A1C-AFD7-4E59-B88D-082D9DEEE82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Dott. MACEDONI </a:t>
            </a:r>
          </a:p>
        </p:txBody>
      </p:sp>
      <p:sp>
        <p:nvSpPr>
          <p:cNvPr id="93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4FE42F5-7071-47BC-9922-99ACAEC92BE5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2C48EEC-A20D-4AF3-AB98-E14638D02EC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FA47A0B-8F72-41ED-B966-DE8726304F45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CEA3CE5-3D73-4FE8-8992-4D25ED14BD19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1412780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03648" y="378904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12C96-A61E-46EC-8D02-C25DDBA7E34E}" type="slidenum">
              <a:rPr lang="it-IT" altLang="it-IT" smtClean="0"/>
              <a:pPr/>
              <a:t>‹N›</a:t>
            </a:fld>
            <a:endParaRPr lang="it-IT" altLang="it-IT" dirty="0"/>
          </a:p>
        </p:txBody>
      </p:sp>
      <p:pic>
        <p:nvPicPr>
          <p:cNvPr id="8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Immagin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7" y="267565"/>
            <a:ext cx="1266825" cy="68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10800000">
            <a:off x="0" y="3645025"/>
            <a:ext cx="7812360" cy="7200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1778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it-IT" altLang="it-IT" sz="12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592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0">
                <a:latin typeface="Calibri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277071"/>
          </a:xfrm>
        </p:spPr>
        <p:txBody>
          <a:bodyPr/>
          <a:lstStyle>
            <a:lvl1pPr algn="l">
              <a:buFont typeface="Wingdings" pitchFamily="2" charset="2"/>
              <a:buChar char="§"/>
              <a:defRPr sz="2200">
                <a:latin typeface="Calibri" pitchFamily="34" charset="0"/>
              </a:defRPr>
            </a:lvl1pPr>
            <a:lvl2pPr algn="l">
              <a:buFont typeface="Wingdings" pitchFamily="2" charset="2"/>
              <a:buChar char="§"/>
              <a:defRPr sz="2200"/>
            </a:lvl2pPr>
            <a:lvl3pPr algn="l">
              <a:buFont typeface="Wingdings" pitchFamily="2" charset="2"/>
              <a:buChar char="§"/>
              <a:defRPr sz="2200"/>
            </a:lvl3pPr>
            <a:lvl4pPr algn="l">
              <a:buFont typeface="Wingdings" pitchFamily="2" charset="2"/>
              <a:buChar char="§"/>
              <a:defRPr sz="2200"/>
            </a:lvl4pPr>
            <a:lvl5pPr algn="l">
              <a:buFont typeface="Wingdings" pitchFamily="2" charset="2"/>
              <a:buChar char="§"/>
              <a:defRPr sz="2200"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8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Calibri" pitchFamily="34" charset="0"/>
              </a:defRPr>
            </a:lvl1pPr>
          </a:lstStyle>
          <a:p>
            <a:fld id="{78CB72EE-3CDD-46FC-8080-8795A1B7FC8A}" type="slidenum">
              <a:rPr lang="it-IT" altLang="it-IT" smtClean="0"/>
              <a:pPr/>
              <a:t>‹N›</a:t>
            </a:fld>
            <a:endParaRPr lang="it-IT" altLang="it-IT" dirty="0"/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 rot="-5400000">
            <a:off x="-2632869" y="3829844"/>
            <a:ext cx="5661025" cy="3952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/>
            <a:r>
              <a:rPr lang="it-IT" altLang="it-IT" sz="1300" b="1" i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Il Bambino/Alunno che necessita di Somministrazione di Farmaci a Scuola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6" y="6035539"/>
            <a:ext cx="1323975" cy="72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360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0"/>
          <p:cNvSpPr>
            <a:spLocks noChangeArrowheads="1"/>
          </p:cNvSpPr>
          <p:nvPr userDrawn="1"/>
        </p:nvSpPr>
        <p:spPr bwMode="auto">
          <a:xfrm rot="-5400000">
            <a:off x="-2776997" y="3685716"/>
            <a:ext cx="5949281" cy="3952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000" b="1" i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Il Bambino/Alunno che necessità di Farmaci a Scuola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6" y="6035539"/>
            <a:ext cx="1323975" cy="72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3607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77072"/>
          </a:xfrm>
        </p:spPr>
        <p:txBody>
          <a:bodyPr/>
          <a:lstStyle>
            <a:lvl1pPr algn="l">
              <a:defRPr sz="2200">
                <a:latin typeface="Calibri" pitchFamily="34" charset="0"/>
              </a:defRPr>
            </a:lvl1pPr>
            <a:lvl2pPr algn="l">
              <a:defRPr sz="2200">
                <a:latin typeface="Calibri" pitchFamily="34" charset="0"/>
              </a:defRPr>
            </a:lvl2pPr>
            <a:lvl3pPr algn="l">
              <a:defRPr sz="2200">
                <a:latin typeface="Calibri" pitchFamily="34" charset="0"/>
              </a:defRPr>
            </a:lvl3pPr>
            <a:lvl4pPr algn="l">
              <a:defRPr sz="2200">
                <a:latin typeface="Calibri" pitchFamily="34" charset="0"/>
              </a:defRPr>
            </a:lvl4pPr>
            <a:lvl5pPr algn="l">
              <a:defRPr sz="2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77072"/>
          </a:xfrm>
        </p:spPr>
        <p:txBody>
          <a:bodyPr/>
          <a:lstStyle>
            <a:lvl1pPr algn="l">
              <a:defRPr sz="2200">
                <a:latin typeface="Calibri" pitchFamily="34" charset="0"/>
              </a:defRPr>
            </a:lvl1pPr>
            <a:lvl2pPr>
              <a:defRPr sz="2200">
                <a:latin typeface="Calibri" pitchFamily="34" charset="0"/>
              </a:defRPr>
            </a:lvl2pPr>
            <a:lvl3pPr>
              <a:defRPr sz="2200">
                <a:latin typeface="Calibri" pitchFamily="34" charset="0"/>
              </a:defRPr>
            </a:lvl3pPr>
            <a:lvl4pPr>
              <a:defRPr sz="2200">
                <a:latin typeface="Calibri" pitchFamily="34" charset="0"/>
              </a:defRPr>
            </a:lvl4pPr>
            <a:lvl5pPr>
              <a:defRPr sz="2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Calibri" pitchFamily="34" charset="0"/>
              </a:defRPr>
            </a:lvl1pPr>
          </a:lstStyle>
          <a:p>
            <a:fld id="{6ACCC11C-D5AB-4F0B-8997-2B85EC195677}" type="slidenum">
              <a:rPr lang="it-IT" altLang="it-IT" smtClean="0"/>
              <a:pPr/>
              <a:t>‹N›</a:t>
            </a:fld>
            <a:endParaRPr lang="it-IT" altLang="it-IT"/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 rot="-5400000">
            <a:off x="-2632869" y="3829844"/>
            <a:ext cx="5661025" cy="3952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/>
            <a:r>
              <a:rPr lang="it-IT" altLang="it-IT" sz="2000" b="1" i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Titolo convegno/relazione</a:t>
            </a:r>
            <a:r>
              <a:rPr lang="it-IT" altLang="it-IT" sz="2000" b="1" i="0" baseline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…</a:t>
            </a:r>
            <a:endParaRPr lang="it-IT" altLang="it-IT" sz="2000" b="1" i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6" y="5934077"/>
            <a:ext cx="1323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523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4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276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276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037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gli stili del testo dello schema</a:t>
            </a:r>
          </a:p>
          <a:p>
            <a:pPr lvl="1"/>
            <a:r>
              <a:rPr lang="it-IT" altLang="it-IT" dirty="0"/>
              <a:t>Secondo livello</a:t>
            </a:r>
          </a:p>
          <a:p>
            <a:pPr lvl="2"/>
            <a:r>
              <a:rPr lang="it-IT" altLang="it-IT" dirty="0"/>
              <a:t>Terzo livello</a:t>
            </a:r>
          </a:p>
          <a:p>
            <a:pPr lvl="3"/>
            <a:r>
              <a:rPr lang="it-IT" altLang="it-IT" dirty="0"/>
              <a:t>Quarto livello</a:t>
            </a:r>
          </a:p>
          <a:p>
            <a:pPr lvl="4"/>
            <a:r>
              <a:rPr lang="it-IT" altLang="it-IT" dirty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52A1459-8699-42C0-86AC-C7E6A69D804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5" r:id="rId5"/>
    <p:sldLayoutId id="2147483656" r:id="rId6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C2B96F5B-FB8E-4C49-B3A4-614919EF74E1}"/>
              </a:ext>
            </a:extLst>
          </p:cNvPr>
          <p:cNvSpPr/>
          <p:nvPr/>
        </p:nvSpPr>
        <p:spPr>
          <a:xfrm>
            <a:off x="2483768" y="1196640"/>
            <a:ext cx="4464496" cy="1143720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8" name="TextShape 1"/>
          <p:cNvSpPr txBox="1"/>
          <p:nvPr/>
        </p:nvSpPr>
        <p:spPr>
          <a:xfrm>
            <a:off x="663240" y="1196640"/>
            <a:ext cx="8229240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IPERGLICEMIA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si intende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 livello alto di glucosio nel sangue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glicemia &gt; 200 mg/dl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2" name="TextShape 5"/>
          <p:cNvSpPr txBox="1"/>
          <p:nvPr/>
        </p:nvSpPr>
        <p:spPr>
          <a:xfrm>
            <a:off x="0" y="116632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Iperglicemia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3" name="CustomShape 6"/>
          <p:cNvSpPr/>
          <p:nvPr/>
        </p:nvSpPr>
        <p:spPr>
          <a:xfrm>
            <a:off x="755640" y="2853000"/>
            <a:ext cx="7416360" cy="1728000"/>
          </a:xfrm>
          <a:prstGeom prst="rect">
            <a:avLst/>
          </a:prstGeom>
          <a:gradFill>
            <a:gsLst>
              <a:gs pos="0">
                <a:srgbClr val="FFFF9F"/>
              </a:gs>
              <a:gs pos="50000">
                <a:srgbClr val="FFFFC5"/>
              </a:gs>
              <a:gs pos="100000">
                <a:srgbClr val="FFFFE2"/>
              </a:gs>
            </a:gsLst>
            <a:lin ang="0"/>
          </a:gra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L’iperglicemia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si manifesta con: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aumento di sete, bisogno di urinare di frequente, fame, stanchezza, irritabilità, agitazione, scarsa concentrazione    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704" name="TextShape 7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24B2757E-F880-4E12-814B-2845DBD83CF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8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1944" y="60038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TextShape 3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2B688B10-7123-4AAE-BE6D-FAAA86C82B8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62" name="Immagine 9"/>
          <p:cNvPicPr/>
          <p:nvPr/>
        </p:nvPicPr>
        <p:blipFill>
          <a:blip r:embed="rId3"/>
          <a:srcRect t="36503"/>
          <a:stretch/>
        </p:blipFill>
        <p:spPr>
          <a:xfrm>
            <a:off x="413280" y="3079080"/>
            <a:ext cx="8730360" cy="2295360"/>
          </a:xfrm>
          <a:prstGeom prst="rect">
            <a:avLst/>
          </a:prstGeom>
          <a:ln>
            <a:noFill/>
          </a:ln>
        </p:spPr>
      </p:pic>
      <p:sp>
        <p:nvSpPr>
          <p:cNvPr id="763" name="CustomShape 4"/>
          <p:cNvSpPr/>
          <p:nvPr/>
        </p:nvSpPr>
        <p:spPr>
          <a:xfrm rot="515373">
            <a:off x="3037326" y="660851"/>
            <a:ext cx="4616330" cy="2436550"/>
          </a:xfrm>
          <a:prstGeom prst="wedgeEllipseCallout">
            <a:avLst>
              <a:gd name="adj1" fmla="val -9659"/>
              <a:gd name="adj2" fmla="val 72881"/>
            </a:avLst>
          </a:prstGeom>
          <a:solidFill>
            <a:schemeClr val="bg1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Grazie!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Shape 1"/>
          <p:cNvSpPr txBox="1"/>
          <p:nvPr/>
        </p:nvSpPr>
        <p:spPr>
          <a:xfrm>
            <a:off x="457200" y="980728"/>
            <a:ext cx="8578800" cy="626480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6200" algn="just">
              <a:lnSpc>
                <a:spcPct val="100000"/>
              </a:lnSpc>
              <a:buClr>
                <a:srgbClr val="002060"/>
              </a:buClr>
            </a:pPr>
            <a:r>
              <a:rPr lang="it-IT" sz="2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Raccomandazioni sulla terapia insulinica in età pediatrica gruppo di studio di diabetologia pediatrica S.I.E.D.P. Acta Biomedica 2015 </a:t>
            </a:r>
            <a:endParaRPr lang="it-IT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5840" algn="just">
              <a:lnSpc>
                <a:spcPct val="100000"/>
              </a:lnSpc>
            </a:pPr>
            <a:endParaRPr lang="it-IT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Raccomandazioni sull’utilizzo della tecnologia in diabetologia pediatrica 2019  Gruppo di studio S.I.E.D.P. sul diabete in età̀ pediatrica. Acta Biomedica 2019 </a:t>
            </a:r>
            <a:endParaRPr lang="it-IT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1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it-IT" sz="2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ISPAD(International Society for </a:t>
            </a:r>
            <a:r>
              <a:rPr lang="it-IT" sz="21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Pediatric</a:t>
            </a:r>
            <a:r>
              <a:rPr lang="it-IT" sz="2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and </a:t>
            </a:r>
            <a:r>
              <a:rPr lang="it-IT" sz="21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Adolescent</a:t>
            </a:r>
            <a:r>
              <a:rPr lang="it-IT" sz="2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1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Diabetes</a:t>
            </a:r>
            <a:r>
              <a:rPr lang="it-IT" sz="2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 Guideline</a:t>
            </a:r>
            <a:endParaRPr lang="it-IT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Piano sulla malattia diabetica - </a:t>
            </a:r>
            <a:r>
              <a:rPr lang="it-IT" sz="21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Ministero della Salute – DG Programmazione Sanitaria  - Commissione Nazionale Diabete;</a:t>
            </a:r>
            <a:r>
              <a:rPr lang="it-IT" sz="21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gennaio 2013 </a:t>
            </a:r>
            <a:endParaRPr lang="it-IT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Manuale operativo per l’applicazione del Piano sulla Malattia Diabetica in età evolutiva 2013 S.I.E.D.P. Società Italiana di Endocrinologia e Diabetologia Pediatrica</a:t>
            </a:r>
            <a:endParaRPr lang="it-IT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8" name="TextShape 5"/>
          <p:cNvSpPr txBox="1"/>
          <p:nvPr/>
        </p:nvSpPr>
        <p:spPr>
          <a:xfrm>
            <a:off x="457200" y="116632"/>
            <a:ext cx="822924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Bibliografia e </a:t>
            </a:r>
            <a:r>
              <a:rPr lang="it-IT" sz="3200" b="0" strike="noStrike" spc="-1" dirty="0" err="1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Sitografia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9" name="Picture 4"/>
          <p:cNvPicPr/>
          <p:nvPr/>
        </p:nvPicPr>
        <p:blipFill>
          <a:blip r:embed="rId3"/>
          <a:stretch/>
        </p:blipFill>
        <p:spPr>
          <a:xfrm>
            <a:off x="0" y="0"/>
            <a:ext cx="75960" cy="164880"/>
          </a:xfrm>
          <a:prstGeom prst="rect">
            <a:avLst/>
          </a:prstGeom>
          <a:ln>
            <a:noFill/>
          </a:ln>
        </p:spPr>
      </p:pic>
      <p:pic>
        <p:nvPicPr>
          <p:cNvPr id="770" name="Picture 1"/>
          <p:cNvPicPr/>
          <p:nvPr/>
        </p:nvPicPr>
        <p:blipFill>
          <a:blip r:embed="rId3"/>
          <a:stretch/>
        </p:blipFill>
        <p:spPr>
          <a:xfrm>
            <a:off x="0" y="0"/>
            <a:ext cx="75960" cy="164880"/>
          </a:xfrm>
          <a:prstGeom prst="rect">
            <a:avLst/>
          </a:prstGeom>
          <a:ln>
            <a:noFill/>
          </a:ln>
        </p:spPr>
      </p:pic>
      <p:sp>
        <p:nvSpPr>
          <p:cNvPr id="771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D6952731-504C-4FE4-A8F5-A0F11E36F7C1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TextShape 1"/>
          <p:cNvSpPr txBox="1"/>
          <p:nvPr/>
        </p:nvSpPr>
        <p:spPr>
          <a:xfrm>
            <a:off x="467544" y="980728"/>
            <a:ext cx="8619120" cy="446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Documento strategico di intervento integrato </a:t>
            </a:r>
            <a:r>
              <a:rPr lang="it-IT" sz="21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l’inserimento del bambino, adolescente e giovane con diabete in contesti scolastici, educativi, formativi al fine di tutelarne il diritto alla cura, alla salute, all’istruzione e alla migliore qualità della vita – a cura  di AGD Italia  in collaborazione con Ministero della Salute, Ministero dell’Istruzione, dell’Università, della Ricerca; novembre 2013</a:t>
            </a:r>
            <a:endParaRPr lang="it-IT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www. Sostegno 70.org  Associazione “</a:t>
            </a:r>
            <a:r>
              <a:rPr lang="it-IT" sz="21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SOStegno</a:t>
            </a:r>
            <a:r>
              <a:rPr lang="it-IT" sz="2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70 </a:t>
            </a:r>
            <a:r>
              <a:rPr lang="it-IT" sz="21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Centro Regionale di Riferimento per la Diabetologia Pediatrica Clinica Pediatrica - IRCCS Ospedale San Raffaele di Milano –</a:t>
            </a:r>
            <a:endParaRPr lang="it-IT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www. </a:t>
            </a:r>
            <a:r>
              <a:rPr lang="it-IT" sz="21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Agditalia.it</a:t>
            </a:r>
            <a:r>
              <a:rPr lang="it-IT" sz="21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AGD ITALIA </a:t>
            </a:r>
            <a:r>
              <a:rPr lang="it-IT" sz="21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Coordinamento delle Associazioni Italiane di aiuto a bambini e giovani con diabete </a:t>
            </a:r>
            <a:endParaRPr lang="it-IT" sz="2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7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8DEF8E1D-8BC8-49BD-9684-9AB6F8E4047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extShape 5"/>
          <p:cNvSpPr txBox="1"/>
          <p:nvPr/>
        </p:nvSpPr>
        <p:spPr>
          <a:xfrm>
            <a:off x="457200" y="116632"/>
            <a:ext cx="822924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Bibliografia e </a:t>
            </a:r>
            <a:r>
              <a:rPr lang="it-IT" sz="3200" b="0" strike="noStrike" spc="-1" dirty="0" err="1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Sitografia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extShape 2"/>
          <p:cNvSpPr txBox="1"/>
          <p:nvPr/>
        </p:nvSpPr>
        <p:spPr>
          <a:xfrm>
            <a:off x="457200" y="1196640"/>
            <a:ext cx="3826768" cy="2952440"/>
          </a:xfrm>
          <a:prstGeom prst="rect">
            <a:avLst/>
          </a:prstGeom>
          <a:gradFill>
            <a:gsLst>
              <a:gs pos="0">
                <a:srgbClr val="FFFF9F"/>
              </a:gs>
              <a:gs pos="100000">
                <a:srgbClr val="FFFFE2"/>
              </a:gs>
            </a:gsLst>
            <a:path path="circle"/>
          </a:gradFill>
          <a:ln>
            <a:solidFill>
              <a:srgbClr val="00206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L’iperglicemia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 manifesta con:</a:t>
            </a: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aumento di sete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bisogno di urinare di frequente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ame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tanchezza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irritabilità, agitazione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scarsa concentrazione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7" name="TextShape 3"/>
          <p:cNvSpPr txBox="1"/>
          <p:nvPr/>
        </p:nvSpPr>
        <p:spPr>
          <a:xfrm>
            <a:off x="4648320" y="1196640"/>
            <a:ext cx="4244040" cy="2952440"/>
          </a:xfrm>
          <a:prstGeom prst="rect">
            <a:avLst/>
          </a:prstGeom>
          <a:gradFill>
            <a:gsLst>
              <a:gs pos="0">
                <a:srgbClr val="E2FFD2"/>
              </a:gs>
              <a:gs pos="100000">
                <a:srgbClr val="EAF8E0"/>
              </a:gs>
            </a:gsLst>
            <a:lin ang="2700000"/>
          </a:gradFill>
          <a:ln>
            <a:solidFill>
              <a:srgbClr val="002060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Iperglicemia</a:t>
            </a: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cosa fare?</a:t>
            </a: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consentire di bere molta acqua,                                          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di andare in bagno ad urinare
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lasciare tranquillo il ragazzo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se possibile non interrogarlo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non far fare attività fisica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1" name="CustomShape 7"/>
          <p:cNvSpPr/>
          <p:nvPr/>
        </p:nvSpPr>
        <p:spPr>
          <a:xfrm>
            <a:off x="457200" y="4581016"/>
            <a:ext cx="8434800" cy="1224248"/>
          </a:xfrm>
          <a:prstGeom prst="rect">
            <a:avLst/>
          </a:prstGeom>
          <a:gradFill>
            <a:gsLst>
              <a:gs pos="0">
                <a:srgbClr val="BDF297"/>
              </a:gs>
              <a:gs pos="2000">
                <a:srgbClr val="D5F5C0"/>
              </a:gs>
              <a:gs pos="100000">
                <a:srgbClr val="EAF8E0"/>
              </a:gs>
            </a:gsLst>
            <a:lin ang="2700000"/>
          </a:gra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Seguire le indicazioni del piano terapeutico individuale 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avvisare la famiglia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712" name="TextShape 8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B35FB657-F685-4F2A-86F2-EDB89AC682F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TextShape 5"/>
          <p:cNvSpPr txBox="1"/>
          <p:nvPr/>
        </p:nvSpPr>
        <p:spPr>
          <a:xfrm>
            <a:off x="0" y="116632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Iperglicemia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8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1297" y="58657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TextShape 1"/>
          <p:cNvSpPr txBox="1"/>
          <p:nvPr/>
        </p:nvSpPr>
        <p:spPr>
          <a:xfrm>
            <a:off x="0" y="188640"/>
            <a:ext cx="9144000" cy="740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L’attività fisica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4" name="TextShape 2"/>
          <p:cNvSpPr txBox="1"/>
          <p:nvPr/>
        </p:nvSpPr>
        <p:spPr>
          <a:xfrm>
            <a:off x="457200" y="980728"/>
            <a:ext cx="8506800" cy="47956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5840" indent="-15480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Come abbiamo visto,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cura del Diabete di tipo 1 prevede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tra le altre cose, anche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un’attività fisica costante e adeguata all’età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</a:t>
            </a:r>
          </a:p>
          <a:p>
            <a:pPr marL="15840" indent="-15480">
              <a:lnSpc>
                <a:spcPct val="100000"/>
              </a:lnSpc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5840" indent="-15480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5840" indent="-15480"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				    	Come tutti, i bambini/ragazzi 						con Diabete di tipo 1, possono 						fare attività fisica a Scuola  e al </a:t>
            </a:r>
          </a:p>
          <a:p>
            <a:pPr marL="15840" indent="-15480" algn="just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					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 fuori del contesto scolastico.</a:t>
            </a: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5840" indent="-15480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                                                                                 </a:t>
            </a:r>
          </a:p>
          <a:p>
            <a:pPr marL="15840" indent="-15480">
              <a:lnSpc>
                <a:spcPct val="100000"/>
              </a:lnSpc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5840" indent="-15480">
              <a:lnSpc>
                <a:spcPct val="100000"/>
              </a:lnSpc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5840" indent="-15480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opportuno che siano incentivati e sensibilizzati  a praticare un’adeguata attività fisica, che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promuove benessere psicofisico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</a:p>
          <a:p>
            <a:pPr marL="15840" indent="-15480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5840" indent="-15480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8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38B8CC2D-F3D7-4C4C-AC08-4025F74BF7C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8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5940480"/>
            <a:ext cx="609600" cy="609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118E86D-8AD4-4584-8062-4CFEEA9E8793}"/>
              </a:ext>
            </a:extLst>
          </p:cNvPr>
          <p:cNvPicPr/>
          <p:nvPr/>
        </p:nvPicPr>
        <p:blipFill>
          <a:blip r:embed="rId6"/>
          <a:srcRect l="24817" t="17033" r="5922" b="8806"/>
          <a:stretch/>
        </p:blipFill>
        <p:spPr>
          <a:xfrm>
            <a:off x="611640" y="1797737"/>
            <a:ext cx="3960360" cy="257004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6383717-497E-40C3-BEE2-2B45DFCE6B86}"/>
              </a:ext>
            </a:extLst>
          </p:cNvPr>
          <p:cNvSpPr/>
          <p:nvPr/>
        </p:nvSpPr>
        <p:spPr>
          <a:xfrm>
            <a:off x="4860032" y="2204864"/>
            <a:ext cx="4103968" cy="151216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TextShape 2"/>
          <p:cNvSpPr txBox="1"/>
          <p:nvPr/>
        </p:nvSpPr>
        <p:spPr>
          <a:xfrm>
            <a:off x="519224" y="1124744"/>
            <a:ext cx="8229240" cy="46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720"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Affinché i bambini/ragazzi con Diabete di tipo 1 possano praticare in sicurezza attività fisica a Scuola è fondamentale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la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collaborazione tra  insegnanti e famiglia.</a:t>
            </a:r>
          </a:p>
          <a:p>
            <a:pPr marL="720"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endParaRPr lang="it-IT" sz="22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720" algn="just">
              <a:lnSpc>
                <a:spcPct val="100000"/>
              </a:lnSpc>
            </a:pPr>
            <a:r>
              <a:rPr lang="it-IT" sz="2200" b="0" u="sng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Nel luogo in cui si pratica l’attività fisica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è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opportuno  avere a disposizione: </a:t>
            </a:r>
            <a:endParaRPr lang="it-IT" sz="2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720"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108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- le indicazioni del piano individuale terapeutico </a:t>
            </a:r>
          </a:p>
          <a:p>
            <a:pPr marL="343800" indent="-34272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108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- gli strumenti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per la misurazione della glicemia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(glucometro)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722" name="TextShape 3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r>
            <a:endParaRPr lang="it-IT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extShape 1"/>
          <p:cNvSpPr txBox="1"/>
          <p:nvPr/>
        </p:nvSpPr>
        <p:spPr>
          <a:xfrm>
            <a:off x="0" y="240568"/>
            <a:ext cx="9144000" cy="124421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L’attività fisica a Scuola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  <a:p>
            <a:pPr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8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TextShape 2"/>
          <p:cNvSpPr txBox="1"/>
          <p:nvPr/>
        </p:nvSpPr>
        <p:spPr>
          <a:xfrm>
            <a:off x="611560" y="1196640"/>
            <a:ext cx="8245087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maggior parte dei bambini/ragazzi è in grado di misurarsi la glicemia e di riconoscere i sintomi dell’ipoglicemia.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Tuttavia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indispensabile controllare la glicemia sempre prima dell’inizio e al termine dell’attività sportiva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indipendentemente dall’età.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Durante l’attività, è opportuno 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avere a disposizione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palestra o dove si pratica l’attività, 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alimenti, bevande per correggere eventuali ipoglicemie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9BF17B-DEE3-DD46-8E3C-0694B19BE2E2}"/>
              </a:ext>
            </a:extLst>
          </p:cNvPr>
          <p:cNvSpPr txBox="1"/>
          <p:nvPr/>
        </p:nvSpPr>
        <p:spPr>
          <a:xfrm>
            <a:off x="8376557" y="628650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5</a:t>
            </a:r>
          </a:p>
        </p:txBody>
      </p:sp>
      <p:sp>
        <p:nvSpPr>
          <p:cNvPr id="5" name="TextShape 1"/>
          <p:cNvSpPr txBox="1"/>
          <p:nvPr/>
        </p:nvSpPr>
        <p:spPr>
          <a:xfrm>
            <a:off x="0" y="240568"/>
            <a:ext cx="9144000" cy="124421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L’attività fisica a Scuola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  <a:p>
            <a:pPr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5981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563F6879-367E-4D9E-9A47-73C99E9281EB}"/>
              </a:ext>
            </a:extLst>
          </p:cNvPr>
          <p:cNvSpPr/>
          <p:nvPr/>
        </p:nvSpPr>
        <p:spPr>
          <a:xfrm>
            <a:off x="1475656" y="1484784"/>
            <a:ext cx="6048672" cy="1368152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D80F1F6-6555-4C21-B1D3-3F9170A326F7}"/>
              </a:ext>
            </a:extLst>
          </p:cNvPr>
          <p:cNvSpPr/>
          <p:nvPr/>
        </p:nvSpPr>
        <p:spPr>
          <a:xfrm>
            <a:off x="1475656" y="3356992"/>
            <a:ext cx="6048672" cy="648073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7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D0654C45-0492-45B3-B120-88589B2BCE9D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extShape 1"/>
          <p:cNvSpPr txBox="1"/>
          <p:nvPr/>
        </p:nvSpPr>
        <p:spPr>
          <a:xfrm>
            <a:off x="0" y="240568"/>
            <a:ext cx="9144000" cy="124421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L’attività fisica a Scuola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  <a:p>
            <a:pPr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6111600"/>
            <a:ext cx="609600" cy="609600"/>
          </a:xfrm>
          <a:prstGeom prst="rect">
            <a:avLst/>
          </a:prstGeom>
        </p:spPr>
      </p:pic>
      <p:sp>
        <p:nvSpPr>
          <p:cNvPr id="10" name="TextShape 2">
            <a:extLst>
              <a:ext uri="{FF2B5EF4-FFF2-40B4-BE49-F238E27FC236}">
                <a16:creationId xmlns:a16="http://schemas.microsoft.com/office/drawing/2014/main" id="{2859A8E0-890B-46A0-88F6-C8FD025D0133}"/>
              </a:ext>
            </a:extLst>
          </p:cNvPr>
          <p:cNvSpPr txBox="1"/>
          <p:nvPr/>
        </p:nvSpPr>
        <p:spPr>
          <a:xfrm>
            <a:off x="467544" y="1196640"/>
            <a:ext cx="8506800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Far procrastinare l’attività fisica </a:t>
            </a: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se la glicemia è inferiore a 100-110 mg/dl </a:t>
            </a: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oppure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 la  glicemia è maggiore</a:t>
            </a:r>
            <a:r>
              <a:rPr lang="it-IT" sz="2200" b="1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250 mg/dl</a:t>
            </a: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extShape 1"/>
          <p:cNvSpPr txBox="1"/>
          <p:nvPr/>
        </p:nvSpPr>
        <p:spPr>
          <a:xfrm>
            <a:off x="0" y="260648"/>
            <a:ext cx="9144000" cy="6609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L’alimentazione</a:t>
            </a:r>
            <a:r>
              <a:rPr lang="it-IT" sz="32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9" name="TextShape 2"/>
          <p:cNvSpPr txBox="1"/>
          <p:nvPr/>
        </p:nvSpPr>
        <p:spPr>
          <a:xfrm>
            <a:off x="683568" y="1412776"/>
            <a:ext cx="8136432" cy="3312368"/>
          </a:xfrm>
          <a:prstGeom prst="rect">
            <a:avLst/>
          </a:prstGeom>
          <a:noFill/>
          <a:ln>
            <a:solidFill>
              <a:srgbClr val="005100"/>
            </a:solidFill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                              </a:t>
            </a:r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43" name="Immagine 11"/>
          <p:cNvPicPr/>
          <p:nvPr/>
        </p:nvPicPr>
        <p:blipFill>
          <a:blip r:embed="rId5"/>
          <a:srcRect b="9057"/>
          <a:stretch/>
        </p:blipFill>
        <p:spPr>
          <a:xfrm>
            <a:off x="4644008" y="1485120"/>
            <a:ext cx="4104000" cy="3024000"/>
          </a:xfrm>
          <a:prstGeom prst="rect">
            <a:avLst/>
          </a:prstGeom>
          <a:ln w="28440">
            <a:noFill/>
          </a:ln>
        </p:spPr>
      </p:pic>
      <p:pic>
        <p:nvPicPr>
          <p:cNvPr id="744" name="Immagine 17"/>
          <p:cNvPicPr/>
          <p:nvPr/>
        </p:nvPicPr>
        <p:blipFill>
          <a:blip r:embed="rId6"/>
          <a:srcRect b="17300"/>
          <a:stretch/>
        </p:blipFill>
        <p:spPr>
          <a:xfrm rot="21082200">
            <a:off x="5117040" y="2890080"/>
            <a:ext cx="1509120" cy="706320"/>
          </a:xfrm>
          <a:prstGeom prst="rect">
            <a:avLst/>
          </a:prstGeom>
          <a:ln>
            <a:noFill/>
          </a:ln>
        </p:spPr>
      </p:pic>
      <p:pic>
        <p:nvPicPr>
          <p:cNvPr id="745" name="Immagine 21"/>
          <p:cNvPicPr/>
          <p:nvPr/>
        </p:nvPicPr>
        <p:blipFill>
          <a:blip r:embed="rId7"/>
          <a:srcRect l="50000" t="48976" r="4462" b="12661"/>
          <a:stretch/>
        </p:blipFill>
        <p:spPr>
          <a:xfrm rot="215400">
            <a:off x="7048800" y="2127960"/>
            <a:ext cx="1560960" cy="964440"/>
          </a:xfrm>
          <a:prstGeom prst="rect">
            <a:avLst/>
          </a:prstGeom>
          <a:ln>
            <a:noFill/>
          </a:ln>
        </p:spPr>
      </p:pic>
      <p:sp>
        <p:nvSpPr>
          <p:cNvPr id="746" name="CustomShape 6"/>
          <p:cNvSpPr/>
          <p:nvPr/>
        </p:nvSpPr>
        <p:spPr>
          <a:xfrm rot="10800000" flipH="1" flipV="1">
            <a:off x="827584" y="1484784"/>
            <a:ext cx="3816424" cy="3456000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Altro cardine nella cura del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Diabete di tipo 1 è </a:t>
            </a:r>
          </a:p>
          <a:p>
            <a:pPr algn="just">
              <a:lnSpc>
                <a:spcPct val="100000"/>
              </a:lnSpc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l’alimentazione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,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come per tutti</a:t>
            </a: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,</a:t>
            </a:r>
          </a:p>
          <a:p>
            <a:pPr algn="just">
              <a:lnSpc>
                <a:spcPct val="100000"/>
              </a:lnSpc>
            </a:pP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sana, variata ed equilibrata</a:t>
            </a: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B9E43E-4DC3-DB48-BEE5-7EB50162EB4F}"/>
              </a:ext>
            </a:extLst>
          </p:cNvPr>
          <p:cNvSpPr txBox="1"/>
          <p:nvPr/>
        </p:nvSpPr>
        <p:spPr>
          <a:xfrm>
            <a:off x="8023835" y="618112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3" name="8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4528" y="601482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TextShape 1"/>
          <p:cNvSpPr txBox="1"/>
          <p:nvPr/>
        </p:nvSpPr>
        <p:spPr>
          <a:xfrm>
            <a:off x="323528" y="116632"/>
            <a:ext cx="822924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L’alimentazione a Scuola per i bambini/ragazzi 
con Diabete di tipo 1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8" name="TextShape 2"/>
          <p:cNvSpPr txBox="1"/>
          <p:nvPr/>
        </p:nvSpPr>
        <p:spPr>
          <a:xfrm>
            <a:off x="457200" y="1412640"/>
            <a:ext cx="8229240" cy="446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Prima di un pasto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(come il pranzo) il bambino/ragazzo deve: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misurare la glicemia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 praticare l’insulina</a:t>
            </a: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r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ispettare l’intervallo di tempo tra somministrazione di insulina </a:t>
            </a: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 inizio del pasto. </a:t>
            </a: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2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FE68DD7A-910E-4707-AE44-384D37C3960D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58184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/>
    </mc:Choice>
    <mc:Fallback xmlns="">
      <p:transition spd="slow" advClick="0" advTm="27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TextShape 2"/>
          <p:cNvSpPr txBox="1"/>
          <p:nvPr/>
        </p:nvSpPr>
        <p:spPr>
          <a:xfrm>
            <a:off x="393120" y="1196640"/>
            <a:ext cx="8355344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Durante il pasto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bambino/ragazzo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deve fare attenzione a consumare le quantità previste  di carboidrati complessi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(pane, pasta, riso, patate, prodotti da forno)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in relazione alla terapia insulinica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8" name="CustomShape 6"/>
          <p:cNvSpPr/>
          <p:nvPr/>
        </p:nvSpPr>
        <p:spPr>
          <a:xfrm>
            <a:off x="542880" y="2997480"/>
            <a:ext cx="8061137" cy="1511640"/>
          </a:xfrm>
          <a:prstGeom prst="rect">
            <a:avLst/>
          </a:prstGeom>
          <a:solidFill>
            <a:schemeClr val="bg1"/>
          </a:solidFill>
          <a:ln w="28440">
            <a:solidFill>
              <a:srgbClr val="0066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È possibile che, per il  bambino/ragazzo con Diabete di tipo 1,                  sia richiesta alla Scuola una dieta personalizzata.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442085-3C57-AA4E-A283-C4B9A3F4F5F4}"/>
              </a:ext>
            </a:extLst>
          </p:cNvPr>
          <p:cNvSpPr txBox="1"/>
          <p:nvPr/>
        </p:nvSpPr>
        <p:spPr>
          <a:xfrm>
            <a:off x="8262257" y="604157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" name="TextShape 1"/>
          <p:cNvSpPr txBox="1"/>
          <p:nvPr/>
        </p:nvSpPr>
        <p:spPr>
          <a:xfrm>
            <a:off x="323528" y="116632"/>
            <a:ext cx="822924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L’alimentazione a Scuola per i bambini/ragazzi 
con Diabete di tipo 1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9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573677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/>
    </mc:Choice>
    <mc:Fallback xmlns="">
      <p:transition spd="slow" advClick="0" advTm="27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bel xmlns="1026da15-ac39-45c4-8eee-3e3e9b63bf0b">. . .</Label>
    <SharedWithUsers xmlns="d44c9bf0-6c0b-41c8-a6f1-545f131b69ca">
      <UserInfo>
        <DisplayName>Credali Maurizio</DisplayName>
        <AccountId>962</AccountId>
        <AccountType/>
      </UserInfo>
      <UserInfo>
        <DisplayName>Iannaccone Nicola</DisplayName>
        <AccountId>595</AccountId>
        <AccountType/>
      </UserInfo>
      <UserInfo>
        <DisplayName>Irato Laura Concetta</DisplayName>
        <AccountId>3603</AccountId>
        <AccountType/>
      </UserInfo>
      <UserInfo>
        <DisplayName>Ufficio Comunicazione</DisplayName>
        <AccountId>748</AccountId>
        <AccountType/>
      </UserInfo>
      <UserInfo>
        <DisplayName>Manfredi Franca</DisplayName>
        <AccountId>704</AccountId>
        <AccountType/>
      </UserInfo>
      <UserInfo>
        <DisplayName>Barra Chiara</DisplayName>
        <AccountId>5541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9092B117719934282FE58E1E18B8167" ma:contentTypeVersion="16" ma:contentTypeDescription="Creare un nuovo documento." ma:contentTypeScope="" ma:versionID="53def54044db2de2b24a414ab9b6eb6f">
  <xsd:schema xmlns:xsd="http://www.w3.org/2001/XMLSchema" xmlns:xs="http://www.w3.org/2001/XMLSchema" xmlns:p="http://schemas.microsoft.com/office/2006/metadata/properties" xmlns:ns2="1026da15-ac39-45c4-8eee-3e3e9b63bf0b" xmlns:ns3="d44c9bf0-6c0b-41c8-a6f1-545f131b69ca" xmlns:ns4="348b340d-faab-450b-a764-69ffda645f75" xmlns:ns5="bbc9dfcd-9c7d-4ef7-a700-f3a9a605439d" targetNamespace="http://schemas.microsoft.com/office/2006/metadata/properties" ma:root="true" ma:fieldsID="2faba26695943e2e83f3372641b8f58a" ns2:_="" ns3:_="" ns4:_="" ns5:_="">
    <xsd:import namespace="1026da15-ac39-45c4-8eee-3e3e9b63bf0b"/>
    <xsd:import namespace="d44c9bf0-6c0b-41c8-a6f1-545f131b69ca"/>
    <xsd:import namespace="348b340d-faab-450b-a764-69ffda645f75"/>
    <xsd:import namespace="bbc9dfcd-9c7d-4ef7-a700-f3a9a605439d"/>
    <xsd:element name="properties">
      <xsd:complexType>
        <xsd:sequence>
          <xsd:element name="documentManagement">
            <xsd:complexType>
              <xsd:all>
                <xsd:element ref="ns2:Label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5:MediaServiceDateTaken" minOccurs="0"/>
                <xsd:element ref="ns5:MediaServiceAutoTags" minOccurs="0"/>
                <xsd:element ref="ns5:MediaServiceOCR" minOccurs="0"/>
                <xsd:element ref="ns5:MediaServiceLocation" minOccurs="0"/>
                <xsd:element ref="ns5:MediaServiceGenerationTime" minOccurs="0"/>
                <xsd:element ref="ns5:MediaServiceEventHashCode" minOccurs="0"/>
                <xsd:element ref="ns5:MediaServiceAutoKeyPoints" minOccurs="0"/>
                <xsd:element ref="ns5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26da15-ac39-45c4-8eee-3e3e9b63bf0b" elementFormDefault="qualified">
    <xsd:import namespace="http://schemas.microsoft.com/office/2006/documentManagement/types"/>
    <xsd:import namespace="http://schemas.microsoft.com/office/infopath/2007/PartnerControls"/>
    <xsd:element name="Label" ma:index="1" nillable="true" ma:displayName="Label" ma:default=". . ." ma:description="Inserire una &quot;Label&quot; descrittiva del file" ma:format="Dropdown" ma:internalName="Labe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c9bf0-6c0b-41c8-a6f1-545f131b69ca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8b340d-faab-450b-a764-69ffda645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9dfcd-9c7d-4ef7-a700-f3a9a605439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ipo di contenuto"/>
        <xsd:element ref="dc:title" minOccurs="0" maxOccurs="1" ma:displayName="Note Nascost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8F1E19-DAFD-485A-A2F1-250806C9C2F5}">
  <ds:schemaRefs>
    <ds:schemaRef ds:uri="http://schemas.microsoft.com/office/2006/documentManagement/types"/>
    <ds:schemaRef ds:uri="d44c9bf0-6c0b-41c8-a6f1-545f131b69ca"/>
    <ds:schemaRef ds:uri="348b340d-faab-450b-a764-69ffda645f75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bbc9dfcd-9c7d-4ef7-a700-f3a9a605439d"/>
    <ds:schemaRef ds:uri="http://purl.org/dc/elements/1.1/"/>
    <ds:schemaRef ds:uri="1026da15-ac39-45c4-8eee-3e3e9b63bf0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4A478E6-D830-4448-8C45-EAABD51E37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94BAB2-9218-4333-A180-3DDD69B6E3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26da15-ac39-45c4-8eee-3e3e9b63bf0b"/>
    <ds:schemaRef ds:uri="d44c9bf0-6c0b-41c8-a6f1-545f131b69ca"/>
    <ds:schemaRef ds:uri="348b340d-faab-450b-a764-69ffda645f75"/>
    <ds:schemaRef ds:uri="bbc9dfcd-9c7d-4ef7-a700-f3a9a60543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9334</TotalTime>
  <Words>826</Words>
  <Application>Microsoft Office PowerPoint</Application>
  <PresentationFormat>Presentazione su schermo (4:3)</PresentationFormat>
  <Paragraphs>145</Paragraphs>
  <Slides>12</Slides>
  <Notes>12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Wingdings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A.S.L. Città di Milano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modello slide</dc:title>
  <dc:creator>aricco</dc:creator>
  <cp:lastModifiedBy>Lo Presti Elisa</cp:lastModifiedBy>
  <cp:revision>972</cp:revision>
  <cp:lastPrinted>2021-05-27T07:35:11Z</cp:lastPrinted>
  <dcterms:created xsi:type="dcterms:W3CDTF">2009-11-25T15:35:21Z</dcterms:created>
  <dcterms:modified xsi:type="dcterms:W3CDTF">2021-07-21T10:04:23Z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0x010100B9092B117719934282FE58E1E18B8167</vt:lpwstr>
  </property>
</Properties>
</file>