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354" r:id="rId5"/>
    <p:sldId id="353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2" r:id="rId23"/>
    <p:sldId id="303" r:id="rId24"/>
    <p:sldId id="304" r:id="rId25"/>
    <p:sldId id="305" r:id="rId26"/>
    <p:sldId id="306" r:id="rId27"/>
    <p:sldId id="355" r:id="rId28"/>
    <p:sldId id="357" r:id="rId29"/>
    <p:sldId id="308" r:id="rId30"/>
    <p:sldId id="309" r:id="rId31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ioli Mariagrazia" initials="MM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00"/>
    <a:srgbClr val="339966"/>
    <a:srgbClr val="FF6600"/>
    <a:srgbClr val="339933"/>
    <a:srgbClr val="CC9900"/>
    <a:srgbClr val="990033"/>
    <a:srgbClr val="33CC33"/>
    <a:srgbClr val="F9A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62" autoAdjust="0"/>
    <p:restoredTop sz="82963" autoAdjust="0"/>
  </p:normalViewPr>
  <p:slideViewPr>
    <p:cSldViewPr>
      <p:cViewPr varScale="1">
        <p:scale>
          <a:sx n="75" d="100"/>
          <a:sy n="75" d="100"/>
        </p:scale>
        <p:origin x="154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18666"/>
    </p:cViewPr>
  </p:sorterViewPr>
  <p:notesViewPr>
    <p:cSldViewPr>
      <p:cViewPr varScale="1">
        <p:scale>
          <a:sx n="77" d="100"/>
          <a:sy n="77" d="100"/>
        </p:scale>
        <p:origin x="41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7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7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65B7CF-D8A2-4A88-A44C-ED090A4CCEB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44062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7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7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A328BF-5079-48FA-9CB8-3C249D1219D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647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328BF-5079-48FA-9CB8-3C249D1219DC}" type="slidenum">
              <a:rPr lang="it-IT" altLang="it-IT" smtClean="0"/>
              <a:pPr/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5215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Le cellule, non possono utilizzare il glucosio perché manca l’insulina, utilizzano i grassi come carburante, producono scorie: i corpi chetonici, in modo particolare l’acetone, </a:t>
            </a:r>
          </a:p>
          <a:p>
            <a:pPr>
              <a:lnSpc>
                <a:spcPct val="100000"/>
              </a:lnSpc>
            </a:pPr>
            <a:r>
              <a:rPr lang="it-IT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che abbassano l’acidità del sangue,  se non si interviene con la somministrazione di insulina, l’acidità del sangue continua ad abbassarsi si determina acidosi metabolica, </a:t>
            </a:r>
          </a:p>
          <a:p>
            <a:pPr>
              <a:lnSpc>
                <a:spcPct val="100000"/>
              </a:lnSpc>
            </a:pPr>
            <a:r>
              <a:rPr lang="it-IT" sz="10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una situazione grave acuta che richiede il ricovero ospedaliero urgente.</a:t>
            </a:r>
            <a:endParaRPr lang="it-IT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n-lt"/>
            </a:endParaRPr>
          </a:p>
          <a:p>
            <a:pPr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2C74783-D63E-47CF-9B72-BE8789DB698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D991C45-8BD9-48DF-9978-5648CC2E3DF0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r>
              <a:rPr lang="it-IT" sz="20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Gli inseganti/educatori passano molte ore con i bambini e potrebbero essere coloro che per primi intercettano i sintomi di questa malattia non ancora diagnosticata.  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20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Potrebbe capitare di notare che un alunno durante le ore di lezione manifesti i segni e i sintomi del diabete all’esordio.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75DC807-7B62-4D26-92AB-0E43F3DC2B9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6FC55D2-C172-4F34-A242-05442DF3F228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ABB3C3E-FE09-49AA-AF65-F8EB01050DE7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CAF05C7-0DD6-4532-9C0B-E0F6436F456D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10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Il controllo della glicemia può essere eseguito con diversi strumenti: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0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</a:t>
            </a:r>
            <a:r>
              <a:rPr lang="it-IT" sz="10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glucometro: </a:t>
            </a:r>
            <a:r>
              <a:rPr lang="it-IT" sz="10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tramite un pungi dito, il risultato viene dato in pochi secondi. 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0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 la misurazione viene utilizzata una gocciolina di sangue capillare, prelevata da un polpastrello, tramite un apposito pungi-dito, 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0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 sono pungi-dito di sicurezza per cui non è possibile pungersi accidentalmente. 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0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 strumento aspira per capillarità la goccia, evitando di dover fare manovre che possono favo</a:t>
            </a:r>
            <a:r>
              <a:rPr lang="it-IT" sz="12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rire il contatto col sangue.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2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 piccola goccia di sangue viene analizzata dal glucometro che in 5 secondi dà il risultato. 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EE5B620-9D10-4F2F-A63B-F0F6106A814D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97D754F-3DC1-4A29-88F0-63E061EDC188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CD5071C-B147-4A2B-9290-C61A215DC749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3942D26-1247-41B9-AD03-4C3561706FA0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19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328BF-5079-48FA-9CB8-3C249D1219DC}" type="slidenum">
              <a:rPr lang="it-IT" altLang="it-IT" smtClean="0"/>
              <a:pPr/>
              <a:t>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1447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CD0B34C-CD9A-406F-A34F-1C8DEB3046D8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20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29C1A66-2D99-4945-830E-808A58417696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328BF-5079-48FA-9CB8-3C249D1219DC}" type="slidenum">
              <a:rPr lang="it-IT" altLang="it-IT" smtClean="0"/>
              <a:pPr/>
              <a:t>22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1638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F8ABFB7-AFBB-4FF2-BD57-567C002F6F0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328BF-5079-48FA-9CB8-3C249D1219DC}" type="slidenum">
              <a:rPr lang="it-IT" altLang="it-IT" smtClean="0"/>
              <a:pPr/>
              <a:t>24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41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328BF-5079-48FA-9CB8-3C249D1219DC}" type="slidenum">
              <a:rPr lang="it-IT" altLang="it-IT" smtClean="0"/>
              <a:pPr/>
              <a:t>25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042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24A371A-9A19-4047-BC02-551C146AE5F6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3E20A91-DDC2-4909-ADAD-45121D95DE7F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A5351A5-C344-4AAD-98E1-4B870B93CD5F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BEE0FED-84F1-4347-BCD0-4B5B0E2A61C5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8AFD755-8005-4D74-A6E7-56E2220B2ECC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B40C60C-12CF-4292-B6F0-9ACE75B42FAD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1BCFA0F-EB58-44C3-942B-15B0A011F888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8FD0D75-F3B5-42F7-BD89-2A41323F8820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7996E89-C0C7-4377-AC5A-A41726A3F7DC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1412780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03648" y="378904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12C96-A61E-46EC-8D02-C25DDBA7E34E}" type="slidenum">
              <a:rPr lang="it-IT" altLang="it-IT" smtClean="0"/>
              <a:pPr/>
              <a:t>‹N›</a:t>
            </a:fld>
            <a:endParaRPr lang="it-IT" altLang="it-IT" dirty="0"/>
          </a:p>
        </p:txBody>
      </p:sp>
      <p:pic>
        <p:nvPicPr>
          <p:cNvPr id="8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Immagin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7" y="267565"/>
            <a:ext cx="1266825" cy="68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10800000">
            <a:off x="0" y="3645025"/>
            <a:ext cx="7812360" cy="7200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1778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it-IT" altLang="it-IT" sz="12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592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0">
                <a:latin typeface="Calibri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277071"/>
          </a:xfrm>
        </p:spPr>
        <p:txBody>
          <a:bodyPr/>
          <a:lstStyle>
            <a:lvl1pPr algn="l">
              <a:buFont typeface="Wingdings" pitchFamily="2" charset="2"/>
              <a:buChar char="§"/>
              <a:defRPr sz="2200">
                <a:latin typeface="Calibri" pitchFamily="34" charset="0"/>
              </a:defRPr>
            </a:lvl1pPr>
            <a:lvl2pPr algn="l">
              <a:buFont typeface="Wingdings" pitchFamily="2" charset="2"/>
              <a:buChar char="§"/>
              <a:defRPr sz="2200"/>
            </a:lvl2pPr>
            <a:lvl3pPr algn="l">
              <a:buFont typeface="Wingdings" pitchFamily="2" charset="2"/>
              <a:buChar char="§"/>
              <a:defRPr sz="2200"/>
            </a:lvl3pPr>
            <a:lvl4pPr algn="l">
              <a:buFont typeface="Wingdings" pitchFamily="2" charset="2"/>
              <a:buChar char="§"/>
              <a:defRPr sz="2200"/>
            </a:lvl4pPr>
            <a:lvl5pPr algn="l">
              <a:buFont typeface="Wingdings" pitchFamily="2" charset="2"/>
              <a:buChar char="§"/>
              <a:defRPr sz="2200"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8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Calibri" pitchFamily="34" charset="0"/>
              </a:defRPr>
            </a:lvl1pPr>
          </a:lstStyle>
          <a:p>
            <a:fld id="{78CB72EE-3CDD-46FC-8080-8795A1B7FC8A}" type="slidenum">
              <a:rPr lang="it-IT" altLang="it-IT" smtClean="0"/>
              <a:pPr/>
              <a:t>‹N›</a:t>
            </a:fld>
            <a:endParaRPr lang="it-IT" altLang="it-IT" dirty="0"/>
          </a:p>
        </p:txBody>
      </p:sp>
      <p:sp>
        <p:nvSpPr>
          <p:cNvPr id="9" name="Rectangle 20"/>
          <p:cNvSpPr>
            <a:spLocks noChangeArrowheads="1"/>
          </p:cNvSpPr>
          <p:nvPr userDrawn="1"/>
        </p:nvSpPr>
        <p:spPr bwMode="auto">
          <a:xfrm rot="-5400000">
            <a:off x="-2632869" y="3829844"/>
            <a:ext cx="5661025" cy="3952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/>
            <a:r>
              <a:rPr lang="it-IT" altLang="it-IT" sz="1300" b="1" i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Il Bambino/Alunno che necessita di Somministrazione di Farmaci a Scuola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6" y="6035539"/>
            <a:ext cx="1323975" cy="72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360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0"/>
          <p:cNvSpPr>
            <a:spLocks noChangeArrowheads="1"/>
          </p:cNvSpPr>
          <p:nvPr userDrawn="1"/>
        </p:nvSpPr>
        <p:spPr bwMode="auto">
          <a:xfrm rot="-5400000">
            <a:off x="-2776997" y="3685716"/>
            <a:ext cx="5949281" cy="3952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000" b="1" i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Il Bambino/Alunno che necessità di Farmaci a Scuola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6" y="6035539"/>
            <a:ext cx="1323975" cy="72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3607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77072"/>
          </a:xfrm>
        </p:spPr>
        <p:txBody>
          <a:bodyPr/>
          <a:lstStyle>
            <a:lvl1pPr algn="l">
              <a:defRPr sz="2200">
                <a:latin typeface="Calibri" pitchFamily="34" charset="0"/>
              </a:defRPr>
            </a:lvl1pPr>
            <a:lvl2pPr algn="l">
              <a:defRPr sz="2200">
                <a:latin typeface="Calibri" pitchFamily="34" charset="0"/>
              </a:defRPr>
            </a:lvl2pPr>
            <a:lvl3pPr algn="l">
              <a:defRPr sz="2200">
                <a:latin typeface="Calibri" pitchFamily="34" charset="0"/>
              </a:defRPr>
            </a:lvl3pPr>
            <a:lvl4pPr algn="l">
              <a:defRPr sz="2200">
                <a:latin typeface="Calibri" pitchFamily="34" charset="0"/>
              </a:defRPr>
            </a:lvl4pPr>
            <a:lvl5pPr algn="l">
              <a:defRPr sz="2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77072"/>
          </a:xfrm>
        </p:spPr>
        <p:txBody>
          <a:bodyPr/>
          <a:lstStyle>
            <a:lvl1pPr algn="l">
              <a:defRPr sz="2200">
                <a:latin typeface="Calibri" pitchFamily="34" charset="0"/>
              </a:defRPr>
            </a:lvl1pPr>
            <a:lvl2pPr>
              <a:defRPr sz="2200">
                <a:latin typeface="Calibri" pitchFamily="34" charset="0"/>
              </a:defRPr>
            </a:lvl2pPr>
            <a:lvl3pPr>
              <a:defRPr sz="2200">
                <a:latin typeface="Calibri" pitchFamily="34" charset="0"/>
              </a:defRPr>
            </a:lvl3pPr>
            <a:lvl4pPr>
              <a:defRPr sz="2200">
                <a:latin typeface="Calibri" pitchFamily="34" charset="0"/>
              </a:defRPr>
            </a:lvl4pPr>
            <a:lvl5pPr>
              <a:defRPr sz="2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Calibri" pitchFamily="34" charset="0"/>
              </a:defRPr>
            </a:lvl1pPr>
          </a:lstStyle>
          <a:p>
            <a:fld id="{6ACCC11C-D5AB-4F0B-8997-2B85EC195677}" type="slidenum">
              <a:rPr lang="it-IT" altLang="it-IT" smtClean="0"/>
              <a:pPr/>
              <a:t>‹N›</a:t>
            </a:fld>
            <a:endParaRPr lang="it-IT" altLang="it-IT"/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 rot="-5400000">
            <a:off x="-2632869" y="3829844"/>
            <a:ext cx="5661025" cy="3952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/>
            <a:r>
              <a:rPr lang="it-IT" altLang="it-IT" sz="2000" b="1" i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Titolo convegno/relazione</a:t>
            </a:r>
            <a:r>
              <a:rPr lang="it-IT" altLang="it-IT" sz="2000" b="1" i="0" baseline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…</a:t>
            </a:r>
            <a:endParaRPr lang="it-IT" altLang="it-IT" sz="2000" b="1" i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6" y="5934077"/>
            <a:ext cx="1323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523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4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276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276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037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gli stili del testo dello schema</a:t>
            </a:r>
          </a:p>
          <a:p>
            <a:pPr lvl="1"/>
            <a:r>
              <a:rPr lang="it-IT" altLang="it-IT" dirty="0"/>
              <a:t>Secondo livello</a:t>
            </a:r>
          </a:p>
          <a:p>
            <a:pPr lvl="2"/>
            <a:r>
              <a:rPr lang="it-IT" altLang="it-IT" dirty="0"/>
              <a:t>Terzo livello</a:t>
            </a:r>
          </a:p>
          <a:p>
            <a:pPr lvl="3"/>
            <a:r>
              <a:rPr lang="it-IT" altLang="it-IT" dirty="0"/>
              <a:t>Quarto livello</a:t>
            </a:r>
          </a:p>
          <a:p>
            <a:pPr lvl="4"/>
            <a:r>
              <a:rPr lang="it-IT" altLang="it-IT" dirty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52A1459-8699-42C0-86AC-C7E6A69D804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5" r:id="rId5"/>
    <p:sldLayoutId id="2147483656" r:id="rId6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1">
            <a:extLst>
              <a:ext uri="{FF2B5EF4-FFF2-40B4-BE49-F238E27FC236}">
                <a16:creationId xmlns:a16="http://schemas.microsoft.com/office/drawing/2014/main" id="{71DAAE1D-DC88-4602-8A9F-07E1ACE27057}"/>
              </a:ext>
            </a:extLst>
          </p:cNvPr>
          <p:cNvSpPr txBox="1"/>
          <p:nvPr/>
        </p:nvSpPr>
        <p:spPr>
          <a:xfrm>
            <a:off x="56744" y="1196640"/>
            <a:ext cx="8979752" cy="2433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UNITÀ 2. 
Il Bambino/Ragazzo con Diabete di Tipo 1: 
Informazioni</a:t>
            </a:r>
            <a:r>
              <a:rPr lang="it-IT" sz="3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utili</a:t>
            </a:r>
            <a:r>
              <a:rPr lang="it-IT" sz="3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il Personale </a:t>
            </a:r>
            <a:r>
              <a:rPr lang="it-IT" sz="3200" b="0" strike="noStrike" spc="-1" dirty="0">
                <a:solidFill>
                  <a:srgbClr val="0051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delle Scuole e Nidi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A938A394-E2FC-4A45-95E9-F3F85432C28C}"/>
              </a:ext>
            </a:extLst>
          </p:cNvPr>
          <p:cNvSpPr txBox="1"/>
          <p:nvPr/>
        </p:nvSpPr>
        <p:spPr>
          <a:xfrm>
            <a:off x="0" y="3804072"/>
            <a:ext cx="9036496" cy="24332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ASST Fatebenefratelli Sacco -   UNIVERSITA’ DEGLI STUDI DI MILANO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OSPEDALE DEI BAMBINI V. BUZZI  Servizio di Endocrinologia e Diabetologia Pediatrica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Dott. Chiara Mameli - Dott. Maddalena Macedoni - Dott. Francesca Chiara Redaelli - Prof. Gian Vincenzo Zuccotti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ATS Milano Città Metropolitana -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UOC Promozione della Salute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Dott. Mariagrazia </a:t>
            </a:r>
            <a:r>
              <a:rPr lang="it-IT" sz="2200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Moioli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-  Dott. Elisa Lo Presti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28">
            <a:hlinkClick r:id="" action="ppaction://media"/>
            <a:extLst>
              <a:ext uri="{FF2B5EF4-FFF2-40B4-BE49-F238E27FC236}">
                <a16:creationId xmlns:a16="http://schemas.microsoft.com/office/drawing/2014/main" id="{0F78B0B0-37FB-4083-AC30-AD630E245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extShape 2"/>
          <p:cNvSpPr txBox="1"/>
          <p:nvPr/>
        </p:nvSpPr>
        <p:spPr>
          <a:xfrm>
            <a:off x="417240" y="1196640"/>
            <a:ext cx="8269200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deficit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insulina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determina un complesso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squilibrio metabolico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che si manifesta principalmente con:  </a:t>
            </a: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iperglicemia</a:t>
            </a:r>
          </a:p>
          <a:p>
            <a:pPr>
              <a:lnSpc>
                <a:spcPct val="100000"/>
              </a:lnSpc>
            </a:pPr>
            <a:endParaRPr lang="it-IT" sz="22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chetonemia</a:t>
            </a:r>
            <a:endParaRPr lang="it-IT" sz="2200" b="1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fino a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acidosi  metabolica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(situazione grave acuta, 		un’emergenza)</a:t>
            </a:r>
            <a:endParaRPr lang="it-IT" sz="2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6" name="CustomShape 6"/>
          <p:cNvSpPr/>
          <p:nvPr/>
        </p:nvSpPr>
        <p:spPr>
          <a:xfrm>
            <a:off x="2803668" y="4811656"/>
            <a:ext cx="3456384" cy="921600"/>
          </a:xfrm>
          <a:prstGeom prst="rect">
            <a:avLst/>
          </a:prstGeom>
          <a:gradFill>
            <a:gsLst>
              <a:gs pos="0">
                <a:srgbClr val="FFD89F"/>
              </a:gs>
              <a:gs pos="50000">
                <a:srgbClr val="FFE5C5"/>
              </a:gs>
              <a:gs pos="100000">
                <a:srgbClr val="FFF2E2"/>
              </a:gs>
            </a:gsLst>
            <a:lin ang="8100000"/>
          </a:gra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/>
            <a:r>
              <a:rPr lang="it-IT" sz="2200" b="1" spc="-1" dirty="0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indispensabile </a:t>
            </a:r>
          </a:p>
          <a:p>
            <a:pPr algn="ctr"/>
            <a:r>
              <a:rPr lang="it-IT" sz="2200" b="1" spc="-1" dirty="0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somministrare l’insulina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7" name="TextShape 7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8E6152CF-FB3A-4B1A-846C-BEA5E0CB100C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TextShape 5">
            <a:extLst>
              <a:ext uri="{FF2B5EF4-FFF2-40B4-BE49-F238E27FC236}">
                <a16:creationId xmlns:a16="http://schemas.microsoft.com/office/drawing/2014/main" id="{2684EB01-B52C-4DB9-9BE8-A1BCF5ADFFD6}"/>
              </a:ext>
            </a:extLst>
          </p:cNvPr>
          <p:cNvSpPr txBox="1"/>
          <p:nvPr/>
        </p:nvSpPr>
        <p:spPr>
          <a:xfrm>
            <a:off x="0" y="332656"/>
            <a:ext cx="914400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Cosa succede nel bambino/ragazzo </a:t>
            </a:r>
          </a:p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 Diabete di Tipo 1</a:t>
            </a:r>
            <a:r>
              <a:rPr lang="it-IT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37">
            <a:hlinkClick r:id="" action="ppaction://media"/>
            <a:extLst>
              <a:ext uri="{FF2B5EF4-FFF2-40B4-BE49-F238E27FC236}">
                <a16:creationId xmlns:a16="http://schemas.microsoft.com/office/drawing/2014/main" id="{7D1E660B-7DEF-445A-AEFB-AC5549D92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5953180"/>
            <a:ext cx="609600" cy="584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0"/>
    </mc:Choice>
    <mc:Fallback xmlns="">
      <p:transition spd="slow" advClick="0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Shape 1"/>
          <p:cNvSpPr txBox="1"/>
          <p:nvPr/>
        </p:nvSpPr>
        <p:spPr>
          <a:xfrm>
            <a:off x="393120" y="1195920"/>
            <a:ext cx="8642880" cy="4609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Sintomi precoci</a:t>
            </a:r>
            <a:endParaRPr lang="it-IT" sz="2200" b="1" spc="-1" dirty="0">
              <a:solidFill>
                <a:srgbClr val="0066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Urinare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di notte, anche involontariamente bagnando il letto,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molta sete.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Sintomi tardivi</a:t>
            </a:r>
          </a:p>
          <a:p>
            <a:pPr algn="just">
              <a:lnSpc>
                <a:spcPct val="100000"/>
              </a:lnSpc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rinare elevate quantità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di giorno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22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di notte,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sete eccessiva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con necessità di bere tutto il giorno molta acqua,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perdita di peso,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importante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aumento della fame, stanchezza intensa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Sintomi  gravi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da acidosi metabolica -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emergenza medica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omito, dolori addominali, respiro frequente e superficiale, alito acetonemico, compromissione neurologica.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2" name="TextShape 5"/>
          <p:cNvSpPr txBox="1"/>
          <p:nvPr/>
        </p:nvSpPr>
        <p:spPr>
          <a:xfrm>
            <a:off x="43560" y="274680"/>
            <a:ext cx="910044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Come esordisce il Diabete di Tipo 1</a:t>
            </a:r>
            <a:r>
              <a:rPr lang="it-IT" sz="3200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3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81C455A1-A8A5-4F2D-9095-9718B1648A48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38">
            <a:hlinkClick r:id="" action="ppaction://media"/>
            <a:extLst>
              <a:ext uri="{FF2B5EF4-FFF2-40B4-BE49-F238E27FC236}">
                <a16:creationId xmlns:a16="http://schemas.microsoft.com/office/drawing/2014/main" id="{6980A3EA-D58B-4029-8FA5-8375C594E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59862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000"/>
    </mc:Choice>
    <mc:Fallback xmlns="">
      <p:transition spd="slow" advClick="0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Shape 1"/>
          <p:cNvSpPr txBox="1"/>
          <p:nvPr/>
        </p:nvSpPr>
        <p:spPr>
          <a:xfrm>
            <a:off x="457200" y="1136520"/>
            <a:ext cx="8506800" cy="4524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importantissimo accorgersi precocemente dei sintomi e segni </a:t>
            </a: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del diabete all’esordio.</a:t>
            </a: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Segnalarli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 più presto, al Pediatra/Medico di Medicina Generale </a:t>
            </a: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(che diagnostica  e  invia in Ospedale con un Centro Diabetologico), </a:t>
            </a: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potrebbe evitare l’insorgere dell’emergenza medica della chetoacidosi.</a:t>
            </a: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9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6DE0BD9C-36A8-45F2-A428-BE126D52B94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0" name="CustomShape 7"/>
          <p:cNvSpPr/>
          <p:nvPr/>
        </p:nvSpPr>
        <p:spPr>
          <a:xfrm>
            <a:off x="682560" y="1315440"/>
            <a:ext cx="8064000" cy="12236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0066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È IMPORTANTE ACCORGERSI!!</a:t>
            </a:r>
            <a:endParaRPr lang="it-IT" sz="1800" b="0" strike="noStrike" spc="-1" dirty="0">
              <a:solidFill>
                <a:srgbClr val="0066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Shape 5">
            <a:extLst>
              <a:ext uri="{FF2B5EF4-FFF2-40B4-BE49-F238E27FC236}">
                <a16:creationId xmlns:a16="http://schemas.microsoft.com/office/drawing/2014/main" id="{86D6F266-975C-4C3D-8A30-37ECCB859B49}"/>
              </a:ext>
            </a:extLst>
          </p:cNvPr>
          <p:cNvSpPr txBox="1"/>
          <p:nvPr/>
        </p:nvSpPr>
        <p:spPr>
          <a:xfrm>
            <a:off x="43560" y="274680"/>
            <a:ext cx="910044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Come esordisce il Diabete di Tipo 1</a:t>
            </a:r>
            <a:r>
              <a:rPr lang="it-IT" sz="3200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39">
            <a:hlinkClick r:id="" action="ppaction://media"/>
            <a:extLst>
              <a:ext uri="{FF2B5EF4-FFF2-40B4-BE49-F238E27FC236}">
                <a16:creationId xmlns:a16="http://schemas.microsoft.com/office/drawing/2014/main" id="{40630CF9-9C25-4450-9CA9-5151F6BFA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000"/>
    </mc:Choice>
    <mc:Fallback xmlns="">
      <p:transition spd="slow" advClick="0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Shape 1"/>
          <p:cNvSpPr txBox="1"/>
          <p:nvPr/>
        </p:nvSpPr>
        <p:spPr>
          <a:xfrm>
            <a:off x="590760" y="1052736"/>
            <a:ext cx="8229240" cy="446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cura del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Diabete di Tipo 1 </a:t>
            </a:r>
            <a:r>
              <a:rPr lang="it-IT" sz="2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revede: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Controllo della glicemia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Terapia con l’insulina</a:t>
            </a: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Alimentazione equilibrata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Attività fisica costante adeguata all’età</a:t>
            </a: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Supporto psicologico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Istruzione/educazione del bambino e della famiglia </a:t>
            </a: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Gestione in autonomia della malattia  (in relazione all’età del bambino)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5" name="TextShape 5"/>
          <p:cNvSpPr txBox="1"/>
          <p:nvPr/>
        </p:nvSpPr>
        <p:spPr>
          <a:xfrm>
            <a:off x="0" y="203120"/>
            <a:ext cx="914400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Cura del Diabete di Tipo 1
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6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3A3CE3C5-1322-4688-9C03-4A9CDCFB65B7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40">
            <a:hlinkClick r:id="" action="ppaction://media"/>
            <a:extLst>
              <a:ext uri="{FF2B5EF4-FFF2-40B4-BE49-F238E27FC236}">
                <a16:creationId xmlns:a16="http://schemas.microsoft.com/office/drawing/2014/main" id="{6DE320C3-B302-4A1E-9B3F-92FDFD976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Shape 1"/>
          <p:cNvSpPr txBox="1"/>
          <p:nvPr/>
        </p:nvSpPr>
        <p:spPr>
          <a:xfrm>
            <a:off x="457200" y="1124744"/>
            <a:ext cx="8229240" cy="69848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</a:t>
            </a:r>
            <a:r>
              <a:rPr lang="it-IT" sz="22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famiglia e il bambino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il ragazzo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relazione all’età, 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vengono dimessi  dal ricovero ospedaliero con un grado di autonomia sufficiente a gestire la vita quotidiana:  </a:t>
            </a: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Monitoraggio della glicemia </a:t>
            </a:r>
          </a:p>
          <a:p>
            <a:pPr marL="343080" indent="-34272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Somministrazione di insulina</a:t>
            </a: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Capacità di riconoscere uno stato di malessere del bambino </a:t>
            </a:r>
          </a:p>
          <a:p>
            <a:pPr marL="343080" indent="-342720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Capacità di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riconoscere i sintomi di ipoglicemia </a:t>
            </a:r>
          </a:p>
          <a:p>
            <a:pPr marL="343080" indent="-342720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Capacità di correggere le alterazioni della glicemia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glicemia elevata o  glicemia bassa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1" name="TextShape 5"/>
          <p:cNvSpPr txBox="1"/>
          <p:nvPr/>
        </p:nvSpPr>
        <p:spPr>
          <a:xfrm>
            <a:off x="457200" y="116632"/>
            <a:ext cx="822924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Diabete di Tipo 1  dopo il ricovero ospedaliero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2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ED5CFCD6-05B1-4500-8C27-65FFBA5E9327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Shape 1"/>
          <p:cNvSpPr txBox="1"/>
          <p:nvPr/>
        </p:nvSpPr>
        <p:spPr>
          <a:xfrm>
            <a:off x="590760" y="1340640"/>
            <a:ext cx="8095680" cy="43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glicemia è la misura della quantità di glucosio presente nel sangue.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Il controllo della glicemia è fondamentale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regolare  la terapia insulinica e per trattare eventuali ipoglicemie o iperglicemie.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numero di controlli giornalieri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viene pianificato</a:t>
            </a: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 il medico  specialista diabetologo, a cui si aggiungono i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controlli al bisogno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relazione agli eventuali sintomi del bambino.</a:t>
            </a:r>
            <a:endParaRPr lang="it-IT" sz="2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7" name="TextShape 5"/>
          <p:cNvSpPr txBox="1"/>
          <p:nvPr/>
        </p:nvSpPr>
        <p:spPr>
          <a:xfrm>
            <a:off x="457200" y="274680"/>
            <a:ext cx="822924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Controllo della Glicemia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8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2C24EC67-6026-4FF7-83A6-77D46B8F556F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4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610758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extShape 4"/>
          <p:cNvSpPr txBox="1"/>
          <p:nvPr/>
        </p:nvSpPr>
        <p:spPr>
          <a:xfrm>
            <a:off x="457200" y="316440"/>
            <a:ext cx="8229240" cy="750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Controllo della Glicemia, con quali strumenti?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3" name="TextShape 5"/>
          <p:cNvSpPr txBox="1"/>
          <p:nvPr/>
        </p:nvSpPr>
        <p:spPr>
          <a:xfrm>
            <a:off x="417240" y="1196640"/>
            <a:ext cx="8229240" cy="460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controllo della glicemia può essere eseguito con diversi strumenti.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Glucometro</a:t>
            </a: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la misurazione viene utilizzata una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gocciolina di sangue dal dito della mano,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tramite un apposito pungi-dito.</a:t>
            </a: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</a:p>
          <a:p>
            <a:pPr algn="just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 gocciolina è analizzata dal glucometro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che in circa 5 secondi dà il risultato.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4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5BFAEE50-02F6-45AD-898D-75D8BE6C0F61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5" name="CustomShape 7"/>
          <p:cNvSpPr/>
          <p:nvPr/>
        </p:nvSpPr>
        <p:spPr>
          <a:xfrm rot="5400000">
            <a:off x="6075720" y="3246840"/>
            <a:ext cx="2376000" cy="1936800"/>
          </a:xfrm>
          <a:prstGeom prst="flowChartAlternateProcess">
            <a:avLst/>
          </a:prstGeom>
          <a:solidFill>
            <a:srgbClr val="00206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6" name="CustomShape 8"/>
          <p:cNvSpPr/>
          <p:nvPr/>
        </p:nvSpPr>
        <p:spPr>
          <a:xfrm rot="5400000" flipH="1">
            <a:off x="6963840" y="2335680"/>
            <a:ext cx="471600" cy="279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24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7" name="CustomShape 9"/>
          <p:cNvSpPr/>
          <p:nvPr/>
        </p:nvSpPr>
        <p:spPr>
          <a:xfrm>
            <a:off x="6553080" y="2555640"/>
            <a:ext cx="1420200" cy="68400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8" name="CustomShape 10"/>
          <p:cNvSpPr/>
          <p:nvPr/>
        </p:nvSpPr>
        <p:spPr>
          <a:xfrm flipV="1">
            <a:off x="7083360" y="4824360"/>
            <a:ext cx="512280" cy="318600"/>
          </a:xfrm>
          <a:prstGeom prst="ellipse">
            <a:avLst/>
          </a:prstGeom>
          <a:solidFill>
            <a:srgbClr val="2CD9FF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9" name="CustomShape 11"/>
          <p:cNvSpPr/>
          <p:nvPr/>
        </p:nvSpPr>
        <p:spPr>
          <a:xfrm>
            <a:off x="6553080" y="3889440"/>
            <a:ext cx="1420200" cy="684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6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0" name="CustomShape 12"/>
          <p:cNvSpPr/>
          <p:nvPr/>
        </p:nvSpPr>
        <p:spPr>
          <a:xfrm>
            <a:off x="6683040" y="4028040"/>
            <a:ext cx="13132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Caricamento 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………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1" name="CustomShape 13"/>
          <p:cNvSpPr/>
          <p:nvPr/>
        </p:nvSpPr>
        <p:spPr>
          <a:xfrm>
            <a:off x="6806520" y="2851560"/>
            <a:ext cx="914040" cy="164880"/>
          </a:xfrm>
          <a:prstGeom prst="ellipse">
            <a:avLst/>
          </a:prstGeom>
          <a:solidFill>
            <a:srgbClr val="2CD9FF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2" name="CustomShape 14"/>
          <p:cNvSpPr/>
          <p:nvPr/>
        </p:nvSpPr>
        <p:spPr>
          <a:xfrm flipV="1">
            <a:off x="7200360" y="4918680"/>
            <a:ext cx="279000" cy="71640"/>
          </a:xfrm>
          <a:prstGeom prst="ellipse">
            <a:avLst/>
          </a:prstGeom>
          <a:solidFill>
            <a:schemeClr val="bg1"/>
          </a:solidFill>
          <a:ln w="38160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603052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000"/>
    </mc:Choice>
    <mc:Fallback xmlns="">
      <p:transition spd="slow" advClick="0" advTm="44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extShape 1"/>
          <p:cNvSpPr txBox="1"/>
          <p:nvPr/>
        </p:nvSpPr>
        <p:spPr>
          <a:xfrm>
            <a:off x="467544" y="981136"/>
            <a:ext cx="8578800" cy="431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Sensore e </a:t>
            </a:r>
            <a:r>
              <a:rPr lang="it-IT" sz="22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flash </a:t>
            </a:r>
            <a:r>
              <a:rPr lang="it-IT" sz="2200" b="1" i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glucose</a:t>
            </a:r>
            <a:r>
              <a:rPr lang="it-IT" sz="22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r>
              <a:rPr lang="it-IT" sz="2200" b="1" i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monitoring</a:t>
            </a:r>
            <a:endParaRPr lang="it-IT" sz="2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48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57CBFDDC-B795-4033-BF84-E9CD0A28397F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449" name="Immagine 3"/>
          <p:cNvPicPr/>
          <p:nvPr/>
        </p:nvPicPr>
        <p:blipFill>
          <a:blip r:embed="rId5"/>
          <a:stretch/>
        </p:blipFill>
        <p:spPr>
          <a:xfrm>
            <a:off x="6086880" y="1628640"/>
            <a:ext cx="2877120" cy="2016000"/>
          </a:xfrm>
          <a:prstGeom prst="rect">
            <a:avLst/>
          </a:prstGeom>
          <a:ln>
            <a:noFill/>
          </a:ln>
        </p:spPr>
      </p:pic>
      <p:sp>
        <p:nvSpPr>
          <p:cNvPr id="450" name="CustomShape 7"/>
          <p:cNvSpPr/>
          <p:nvPr/>
        </p:nvSpPr>
        <p:spPr>
          <a:xfrm rot="273600">
            <a:off x="7484040" y="2015640"/>
            <a:ext cx="708480" cy="8344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1" name="CustomShape 8"/>
          <p:cNvSpPr/>
          <p:nvPr/>
        </p:nvSpPr>
        <p:spPr>
          <a:xfrm rot="370200">
            <a:off x="7484040" y="2100240"/>
            <a:ext cx="766080" cy="62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3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80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2" name="CustomShape 9"/>
          <p:cNvSpPr/>
          <p:nvPr/>
        </p:nvSpPr>
        <p:spPr>
          <a:xfrm rot="244800">
            <a:off x="7312320" y="2886120"/>
            <a:ext cx="937080" cy="1519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3" name="CustomShape 10"/>
          <p:cNvSpPr/>
          <p:nvPr/>
        </p:nvSpPr>
        <p:spPr>
          <a:xfrm>
            <a:off x="467544" y="1484640"/>
            <a:ext cx="5112568" cy="499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Il</a:t>
            </a:r>
            <a:r>
              <a:rPr lang="it-IT" sz="22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sensore  è </a:t>
            </a:r>
            <a:r>
              <a:rPr lang="it-IT" sz="22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posizionato sottocute.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La lettura della glicemia è possibile grazie ad un display esterno (lettore) che consente il controllo della glicemia in qualsiasi momento.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Alcuni dispositivi sono provvisti di allarme sia per le glicemie alte che per le glicemie basse.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I sensori non mostrano il dato in tempo reale ma ritardato  di qualche minuto.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Frecce di tendenza che danno importanti informazioni sull’andamento della glicemia (stabile, in aumento o in discesa).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454" name="CustomShape 1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CustomShape 1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6" name="CustomShape 1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7" name="Picture 7"/>
          <p:cNvPicPr/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3793" t="30736"/>
          <a:stretch/>
        </p:blipFill>
        <p:spPr>
          <a:xfrm>
            <a:off x="6012000" y="3789000"/>
            <a:ext cx="2880000" cy="2420640"/>
          </a:xfrm>
          <a:prstGeom prst="rect">
            <a:avLst/>
          </a:prstGeom>
          <a:ln w="9360">
            <a:noFill/>
          </a:ln>
        </p:spPr>
      </p:pic>
      <p:sp>
        <p:nvSpPr>
          <p:cNvPr id="458" name="CustomShape 14"/>
          <p:cNvSpPr/>
          <p:nvPr/>
        </p:nvSpPr>
        <p:spPr>
          <a:xfrm>
            <a:off x="6012000" y="3789000"/>
            <a:ext cx="1079640" cy="36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TextShape 4"/>
          <p:cNvSpPr txBox="1"/>
          <p:nvPr/>
        </p:nvSpPr>
        <p:spPr>
          <a:xfrm>
            <a:off x="457200" y="316440"/>
            <a:ext cx="8229240" cy="750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Controllo della Glicemia, con quali strumenti?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6536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000"/>
    </mc:Choice>
    <mc:Fallback xmlns="">
      <p:transition spd="slow" advClick="0" advTm="43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extShape 1"/>
          <p:cNvSpPr txBox="1"/>
          <p:nvPr/>
        </p:nvSpPr>
        <p:spPr>
          <a:xfrm>
            <a:off x="590760" y="1269240"/>
            <a:ext cx="8373240" cy="43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Ha l’obiettivo di riprodurre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nel modo più fedele possibile,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meccanismo fisiologico della secrezione insulinica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per: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mantenere il miglior controllo glicemico possibile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 algn="just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evitare ipoglicemie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 algn="just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evitare insorgenza di chetoacidosi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assicurare una buona crescita al bambino e  un corretto stile di vita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 algn="just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3" name="TextShape 5"/>
          <p:cNvSpPr txBox="1"/>
          <p:nvPr/>
        </p:nvSpPr>
        <p:spPr>
          <a:xfrm>
            <a:off x="457200" y="274680"/>
            <a:ext cx="822924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Terapia sostitutiva con INSULINA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4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BD037B4E-83F7-4610-8A03-FD2AC152677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4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1043" y="6111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extShape 1"/>
          <p:cNvSpPr txBox="1"/>
          <p:nvPr/>
        </p:nvSpPr>
        <p:spPr>
          <a:xfrm>
            <a:off x="417240" y="1196640"/>
            <a:ext cx="8269200" cy="446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terapia sostitutiva di insulina è prescritta secondo un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piano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individuale di trattamento diabetologico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dal Medico specialista Diabetologo del Servizio Diabetologico presso il quale è in cura il bambino o il ragazzo. </a:t>
            </a: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Diabetologo condivide il piano individuale con il Pediatra di libera scelta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il Medico di Medicina Generale del bambino o ragazzo.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6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9FCC0C6D-1AF3-441D-9374-5BD4CC715E6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extShape 5"/>
          <p:cNvSpPr txBox="1"/>
          <p:nvPr/>
        </p:nvSpPr>
        <p:spPr>
          <a:xfrm>
            <a:off x="457200" y="274680"/>
            <a:ext cx="822924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Terapia sostitutiva con INSULINA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4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>
            <a:extLst>
              <a:ext uri="{FF2B5EF4-FFF2-40B4-BE49-F238E27FC236}">
                <a16:creationId xmlns:a16="http://schemas.microsoft.com/office/drawing/2014/main" id="{BC6FCBD3-9D2F-4DFF-8B7B-C7C0D58B03D3}"/>
              </a:ext>
            </a:extLst>
          </p:cNvPr>
          <p:cNvSpPr txBox="1"/>
          <p:nvPr/>
        </p:nvSpPr>
        <p:spPr>
          <a:xfrm>
            <a:off x="53752" y="1485264"/>
            <a:ext cx="9036496" cy="4320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 Diabete di Tipo 1</a:t>
            </a:r>
            <a:r>
              <a:rPr lang="it-IT" sz="3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</a:p>
          <a:p>
            <a:pPr algn="ctr">
              <a:lnSpc>
                <a:spcPct val="100000"/>
              </a:lnSpc>
            </a:pPr>
            <a:r>
              <a:rPr lang="it-IT" sz="3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Concetti di base</a:t>
            </a:r>
            <a:r>
              <a:rPr lang="it-IT" sz="32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9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TextShape 1"/>
          <p:cNvSpPr txBox="1"/>
          <p:nvPr/>
        </p:nvSpPr>
        <p:spPr>
          <a:xfrm>
            <a:off x="457200" y="1196640"/>
            <a:ext cx="8362800" cy="446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L’insulina non si può assumere per bocca,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deve essere somministrata solo per via iniettiva sottocute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più volte al giorno.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somministrazione di insulina può essere effettuata mediante: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Siringhe (poco usate nel bambino)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Penne Insuliniche (terapia multi-iniettiva)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Microinfusore o pompa insulinica.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1" name="TextShape 5"/>
          <p:cNvSpPr txBox="1"/>
          <p:nvPr/>
        </p:nvSpPr>
        <p:spPr>
          <a:xfrm>
            <a:off x="457200" y="274680"/>
            <a:ext cx="822924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L’INSULINA  come si somministra? </a:t>
            </a:r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2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D7BC9941-34D3-42FD-87A6-B91A17796335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4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4031" y="5949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Shape 1"/>
          <p:cNvSpPr txBox="1"/>
          <p:nvPr/>
        </p:nvSpPr>
        <p:spPr>
          <a:xfrm>
            <a:off x="457200" y="274680"/>
            <a:ext cx="822924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Penne Insuliniche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4" name="TextShape 2"/>
          <p:cNvSpPr txBox="1"/>
          <p:nvPr/>
        </p:nvSpPr>
        <p:spPr>
          <a:xfrm>
            <a:off x="457200" y="1196640"/>
            <a:ext cx="8229240" cy="1295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Sono munite di dispositivi per la programmazione della dose   e di un ago sottile e precaricate con cartucce di insulina: </a:t>
            </a:r>
            <a:r>
              <a:rPr lang="it-IT" sz="22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 penna per ciascun tipo di insulina.</a:t>
            </a:r>
            <a:endParaRPr lang="it-IT" sz="2200" b="0" strike="noStrike" spc="-1" dirty="0">
              <a:solidFill>
                <a:srgbClr val="0066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88" name="Segnaposto contenuto 3"/>
          <p:cNvPicPr/>
          <p:nvPr/>
        </p:nvPicPr>
        <p:blipFill>
          <a:blip r:embed="rId5"/>
          <a:srcRect t="26225" b="14743"/>
          <a:stretch/>
        </p:blipFill>
        <p:spPr>
          <a:xfrm rot="19113904">
            <a:off x="4949271" y="3182082"/>
            <a:ext cx="2415960" cy="1780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9" name="Segnaposto contenuto 9"/>
          <p:cNvPicPr/>
          <p:nvPr/>
        </p:nvPicPr>
        <p:blipFill>
          <a:blip r:embed="rId6"/>
          <a:stretch/>
        </p:blipFill>
        <p:spPr>
          <a:xfrm>
            <a:off x="683640" y="2708920"/>
            <a:ext cx="3600000" cy="266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0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119A024F-8563-4DE5-9B1C-2DD1F71A6FDF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21</a:t>
            </a:fld>
            <a:endParaRPr lang="it-IT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6536" y="60594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2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4" name="TextShape 4"/>
          <p:cNvSpPr txBox="1"/>
          <p:nvPr/>
        </p:nvSpPr>
        <p:spPr>
          <a:xfrm>
            <a:off x="468360" y="476280"/>
            <a:ext cx="8424360" cy="5327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43040" indent="-285480" algn="ctr"/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graphicFrame>
        <p:nvGraphicFramePr>
          <p:cNvPr id="495" name="Table 5"/>
          <p:cNvGraphicFramePr/>
          <p:nvPr>
            <p:extLst>
              <p:ext uri="{D42A27DB-BD31-4B8C-83A1-F6EECF244321}">
                <p14:modId xmlns:p14="http://schemas.microsoft.com/office/powerpoint/2010/main" val="718162285"/>
              </p:ext>
            </p:extLst>
          </p:nvPr>
        </p:nvGraphicFramePr>
        <p:xfrm>
          <a:off x="828180" y="2204864"/>
          <a:ext cx="7704720" cy="2714597"/>
        </p:xfrm>
        <a:graphic>
          <a:graphicData uri="http://schemas.openxmlformats.org/drawingml/2006/table">
            <a:tbl>
              <a:tblPr/>
              <a:tblGrid>
                <a:gridCol w="1992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25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Tipo di </a:t>
                      </a: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Insulina </a:t>
                      </a: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Inizio </a:t>
                      </a: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d’azione </a:t>
                      </a: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Picco </a:t>
                      </a: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d’azione </a:t>
                      </a: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Durata</a:t>
                      </a: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d’azione </a:t>
                      </a: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ULTRARAPIDA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dopo 15-30 minuti 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a 1-2 ore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2-3 ore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LENTA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dopo 4-6 ore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 a 8-20 ore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24-30 ore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96" name="CustomShape 6"/>
          <p:cNvSpPr/>
          <p:nvPr/>
        </p:nvSpPr>
        <p:spPr>
          <a:xfrm>
            <a:off x="0" y="185766"/>
            <a:ext cx="914400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I TIPI DI INSULINA UTILIZZATI </a:t>
            </a:r>
          </a:p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NELLA TERAPIA MULTINIETTIVA 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(con penne) 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pic>
        <p:nvPicPr>
          <p:cNvPr id="2" name="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5803560"/>
            <a:ext cx="609600" cy="609600"/>
          </a:xfrm>
          <a:prstGeom prst="rect">
            <a:avLst/>
          </a:prstGeom>
        </p:spPr>
      </p:pic>
      <p:sp>
        <p:nvSpPr>
          <p:cNvPr id="8" name="TextShape 6">
            <a:extLst>
              <a:ext uri="{FF2B5EF4-FFF2-40B4-BE49-F238E27FC236}">
                <a16:creationId xmlns:a16="http://schemas.microsoft.com/office/drawing/2014/main" id="{22B66FBF-E48F-42A9-8E97-F57F87BC0283}"/>
              </a:ext>
            </a:extLst>
          </p:cNvPr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119A024F-8563-4DE5-9B1C-2DD1F71A6FDF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22</a:t>
            </a:fld>
            <a:endParaRPr lang="it-IT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extShape 1"/>
          <p:cNvSpPr txBox="1"/>
          <p:nvPr/>
        </p:nvSpPr>
        <p:spPr>
          <a:xfrm>
            <a:off x="417240" y="1628640"/>
            <a:ext cx="4082400" cy="3987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1" name="TextShape 5"/>
          <p:cNvSpPr txBox="1"/>
          <p:nvPr/>
        </p:nvSpPr>
        <p:spPr>
          <a:xfrm>
            <a:off x="0" y="407520"/>
            <a:ext cx="9144000" cy="4917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Microinfusore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2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94B9C510-7AB1-4679-AAEA-FDCF192CB6C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03" name="Immagine 6"/>
          <p:cNvPicPr/>
          <p:nvPr/>
        </p:nvPicPr>
        <p:blipFill>
          <a:blip r:embed="rId5"/>
          <a:srcRect l="12173" t="3306" b="8421"/>
          <a:stretch/>
        </p:blipFill>
        <p:spPr>
          <a:xfrm>
            <a:off x="4595488" y="1268760"/>
            <a:ext cx="4008960" cy="3843000"/>
          </a:xfrm>
          <a:prstGeom prst="rect">
            <a:avLst/>
          </a:prstGeom>
          <a:ln>
            <a:noFill/>
          </a:ln>
        </p:spPr>
      </p:pic>
      <p:sp>
        <p:nvSpPr>
          <p:cNvPr id="504" name="CustomShape 7"/>
          <p:cNvSpPr/>
          <p:nvPr/>
        </p:nvSpPr>
        <p:spPr>
          <a:xfrm>
            <a:off x="393120" y="1196752"/>
            <a:ext cx="4106520" cy="374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it-IT" sz="22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Microinfusore</a:t>
            </a:r>
          </a:p>
          <a:p>
            <a:pPr algn="just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È</a:t>
            </a: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un dispositivo elettronico composto da un piccolo computer, programmabile dall’esterno, per l’erogazione dell’insulina.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Alcuni microinfusori sono sprovvisti di catetere esterno e sono attaccati direttamente all’addome, comandati da un piccolo computer esterno.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Chi usa il microinfusore non deve fare altre iniezioni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pic>
        <p:nvPicPr>
          <p:cNvPr id="2" name="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8544" y="58484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extShape 1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64CA58E6-67F6-4F3C-8B46-6DF089888D5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6" name="TextShape 2"/>
          <p:cNvSpPr txBox="1"/>
          <p:nvPr/>
        </p:nvSpPr>
        <p:spPr>
          <a:xfrm>
            <a:off x="467544" y="836712"/>
            <a:ext cx="8640960" cy="674136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 algn="just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ispositivo elettronico composto da:</a:t>
            </a:r>
          </a:p>
          <a:p>
            <a:pPr marL="343260" indent="-342900" algn="just">
              <a:lnSpc>
                <a:spcPct val="100000"/>
              </a:lnSpc>
              <a:buFontTx/>
              <a:buChar char="-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piccolo computer programmabile dall’esterno per l’erogazione insulinica </a:t>
            </a:r>
          </a:p>
          <a:p>
            <a:pPr marL="343260" indent="-342900" algn="just">
              <a:lnSpc>
                <a:spcPct val="100000"/>
              </a:lnSpc>
              <a:buFontTx/>
              <a:buChar char="-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cartuccia contenente solo insulina ultrarapida</a:t>
            </a:r>
          </a:p>
          <a:p>
            <a:pPr marL="360"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 catetere si collega ad un set </a:t>
            </a:r>
            <a:r>
              <a:rPr lang="it-IT" sz="2200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infusionale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costituito da una cannula sottile posizionata sottocute che viene sostituita ogni 3 giorni.</a:t>
            </a:r>
          </a:p>
          <a:p>
            <a:pPr marL="360" algn="just">
              <a:lnSpc>
                <a:spcPct val="100000"/>
              </a:lnSpc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Eroga in maniera continua, nelle 24 ore, una piccola quota di insulina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basale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impostata dal Diabetologo.</a:t>
            </a:r>
          </a:p>
          <a:p>
            <a:pPr marL="360"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caso di glicemia bassa si può sospendere l’erogazione del basale, sia dall’esterno che in maniera automatica a seconda dei microinfusori.</a:t>
            </a:r>
          </a:p>
          <a:p>
            <a:pPr marL="360"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Alcuni microinfusori possiedono algoritmi predittivi che regolano la somministrazione di insulina basale in maniera automatica.</a:t>
            </a:r>
          </a:p>
          <a:p>
            <a:pPr marL="360"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" name="TextShape 5"/>
          <p:cNvSpPr txBox="1"/>
          <p:nvPr/>
        </p:nvSpPr>
        <p:spPr>
          <a:xfrm>
            <a:off x="0" y="407520"/>
            <a:ext cx="9144000" cy="4917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Microinfusore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6178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extShape 1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64CA58E6-67F6-4F3C-8B46-6DF089888D5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6" name="TextShape 2"/>
          <p:cNvSpPr txBox="1"/>
          <p:nvPr/>
        </p:nvSpPr>
        <p:spPr>
          <a:xfrm>
            <a:off x="395536" y="980727"/>
            <a:ext cx="8290904" cy="49518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 algn="ctr">
              <a:lnSpc>
                <a:spcPct val="100000"/>
              </a:lnSpc>
            </a:pPr>
            <a:endParaRPr lang="it-IT" sz="2000" b="1" strike="noStrike" spc="-1" dirty="0">
              <a:solidFill>
                <a:srgbClr val="0066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Quando il bambino mangia, tramite input dato da un operatore esterno, il microinfusore rilascia una quota di insulina calcolata sulla base di quanto mangerà il bambino </a:t>
            </a:r>
            <a:r>
              <a:rPr lang="it-IT" sz="24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</a:t>
            </a:r>
            <a:r>
              <a:rPr lang="it-IT" sz="24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bolo</a:t>
            </a:r>
            <a:r>
              <a:rPr lang="it-IT" sz="24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).</a:t>
            </a:r>
          </a:p>
          <a:p>
            <a:pPr marL="343260" indent="-34290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it-IT" sz="2400" b="1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it-IT" sz="24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Quando il bambino è in iperglicemia, è possibile somministrare una dose extra di insulina tramite bolo esterno, secondo indicazioni del Diabetologo (vedi piano terapeutico).</a:t>
            </a:r>
            <a:endParaRPr lang="it-IT" sz="3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it-IT" sz="3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endParaRPr lang="it-IT" sz="3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endParaRPr lang="it-IT" sz="3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endParaRPr lang="it-IT" sz="3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3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" name="TextShape 5"/>
          <p:cNvSpPr txBox="1"/>
          <p:nvPr/>
        </p:nvSpPr>
        <p:spPr>
          <a:xfrm>
            <a:off x="0" y="407520"/>
            <a:ext cx="9144000" cy="4917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Microinfusore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5721" y="611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2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extShape 1"/>
          <p:cNvSpPr txBox="1"/>
          <p:nvPr/>
        </p:nvSpPr>
        <p:spPr>
          <a:xfrm>
            <a:off x="590760" y="1340640"/>
            <a:ext cx="8013688" cy="43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capacità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del bambino o ragazzo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 auto-somministrarsi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l’insulina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un processo che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con variabilità individuale,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 acquisisce gradualmente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</a:t>
            </a: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grado di autonomia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del bambino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aumenta all’aumentare </a:t>
            </a: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della sua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età.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1" name="TextShape 5"/>
          <p:cNvSpPr txBox="1"/>
          <p:nvPr/>
        </p:nvSpPr>
        <p:spPr>
          <a:xfrm>
            <a:off x="457200" y="274680"/>
            <a:ext cx="822924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28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
</a:t>
            </a:r>
            <a:r>
              <a:rPr lang="it-IT" sz="28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4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Auto-somministrazione di Insulina 
del bambino/ragazzo con Diabete di Tipo 1 </a:t>
            </a:r>
            <a:r>
              <a:rPr lang="it-IT" sz="28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2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B961F9B5-A9B2-497F-9F71-FEEA812FFBDC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5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1127" y="598192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TextShape 1"/>
          <p:cNvSpPr txBox="1"/>
          <p:nvPr/>
        </p:nvSpPr>
        <p:spPr>
          <a:xfrm>
            <a:off x="457200" y="1484784"/>
            <a:ext cx="8435280" cy="3947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22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QUANDO È OTTIMALE LA GLICEMIA</a:t>
            </a:r>
            <a:endParaRPr lang="it-IT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NEL BAMBINO/RAGAZZO CON DIABETE?</a:t>
            </a:r>
            <a:endParaRPr lang="it-IT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7" name="TextShape 5"/>
          <p:cNvSpPr txBox="1"/>
          <p:nvPr/>
        </p:nvSpPr>
        <p:spPr>
          <a:xfrm>
            <a:off x="457200" y="274680"/>
            <a:ext cx="822924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Glicemia nel bambino/ragazzo  </a:t>
            </a:r>
          </a:p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  Diabete di Tipo 1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518" name="Table 6"/>
          <p:cNvGraphicFramePr/>
          <p:nvPr>
            <p:extLst>
              <p:ext uri="{D42A27DB-BD31-4B8C-83A1-F6EECF244321}">
                <p14:modId xmlns:p14="http://schemas.microsoft.com/office/powerpoint/2010/main" val="1790845536"/>
              </p:ext>
            </p:extLst>
          </p:nvPr>
        </p:nvGraphicFramePr>
        <p:xfrm>
          <a:off x="652784" y="2348880"/>
          <a:ext cx="8095680" cy="2520000"/>
        </p:xfrm>
        <a:graphic>
          <a:graphicData uri="http://schemas.openxmlformats.org/drawingml/2006/table">
            <a:tbl>
              <a:tblPr/>
              <a:tblGrid>
                <a:gridCol w="3260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A DIGIUNO da 8 ore </a:t>
                      </a: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valore glicemico   80-120 mg/dl </a:t>
                      </a: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DOPO IL PASTO </a:t>
                      </a: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</a:rPr>
                        <a:t>valore glicemico   &lt; a 180 mg/dl </a:t>
                      </a: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19" name="TextShape 7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EA7AEACF-B112-40E8-9A93-C3C1C77E27C8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" name="5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6115" y="6111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5"/>
          <p:cNvSpPr txBox="1"/>
          <p:nvPr/>
        </p:nvSpPr>
        <p:spPr>
          <a:xfrm>
            <a:off x="0" y="116632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Cos’è il Diabete di Tipo 1</a:t>
            </a:r>
            <a:r>
              <a:rPr lang="it-IT" sz="32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AEDCA1B4-9BDE-4EFC-8A13-6C43258653AA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30">
            <a:hlinkClick r:id="" action="ppaction://media"/>
            <a:extLst>
              <a:ext uri="{FF2B5EF4-FFF2-40B4-BE49-F238E27FC236}">
                <a16:creationId xmlns:a16="http://schemas.microsoft.com/office/drawing/2014/main" id="{CA494E0C-4402-4FDD-9B3E-288456E61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7784" y="5411192"/>
            <a:ext cx="609600" cy="609600"/>
          </a:xfrm>
          <a:prstGeom prst="rect">
            <a:avLst/>
          </a:prstGeom>
        </p:spPr>
      </p:pic>
      <p:sp>
        <p:nvSpPr>
          <p:cNvPr id="7" name="TextShape 1">
            <a:extLst>
              <a:ext uri="{FF2B5EF4-FFF2-40B4-BE49-F238E27FC236}">
                <a16:creationId xmlns:a16="http://schemas.microsoft.com/office/drawing/2014/main" id="{5846549A-C80B-4E16-801E-906C71C8F662}"/>
              </a:ext>
            </a:extLst>
          </p:cNvPr>
          <p:cNvSpPr txBox="1"/>
          <p:nvPr/>
        </p:nvSpPr>
        <p:spPr>
          <a:xfrm>
            <a:off x="467544" y="1337756"/>
            <a:ext cx="8443080" cy="446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Diabete di tipo 1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la forma più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frequente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di Diabete in età pediatrica,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92-99% dei casi. </a:t>
            </a:r>
            <a:endParaRPr lang="it-IT" sz="2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una patologia cronica,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autoimmune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che si sviluppa in soggetti geneticamente predisposti, il meccanismo scatenante iniziale non è noto.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Non è infettiva né contagiosa (non si trasmette da individuo a individuo).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prevenzione del Diabete di tipo 1 non è al momento possibile.</a:t>
            </a: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6"/>
          <p:cNvSpPr/>
          <p:nvPr/>
        </p:nvSpPr>
        <p:spPr>
          <a:xfrm>
            <a:off x="4464156" y="2788200"/>
            <a:ext cx="216360" cy="640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6600"/>
          </a:solidFill>
          <a:ln>
            <a:solidFill>
              <a:srgbClr val="0066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8" name="CustomShape 7"/>
          <p:cNvSpPr/>
          <p:nvPr/>
        </p:nvSpPr>
        <p:spPr>
          <a:xfrm>
            <a:off x="4464156" y="4036240"/>
            <a:ext cx="216360" cy="7189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6600"/>
          </a:solidFill>
          <a:ln>
            <a:solidFill>
              <a:srgbClr val="0066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9" name="TextShape 8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B77157BB-6327-4FA0-BBFB-8D2B48725AC1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TextShape 5">
            <a:extLst>
              <a:ext uri="{FF2B5EF4-FFF2-40B4-BE49-F238E27FC236}">
                <a16:creationId xmlns:a16="http://schemas.microsoft.com/office/drawing/2014/main" id="{AAD92183-7690-4C9A-8460-0C61EC9256E8}"/>
              </a:ext>
            </a:extLst>
          </p:cNvPr>
          <p:cNvSpPr txBox="1"/>
          <p:nvPr/>
        </p:nvSpPr>
        <p:spPr>
          <a:xfrm>
            <a:off x="0" y="116632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Cos’è il Diabete di Tipo 1</a:t>
            </a:r>
            <a:r>
              <a:rPr lang="it-IT" sz="32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31">
            <a:hlinkClick r:id="" action="ppaction://media"/>
            <a:extLst>
              <a:ext uri="{FF2B5EF4-FFF2-40B4-BE49-F238E27FC236}">
                <a16:creationId xmlns:a16="http://schemas.microsoft.com/office/drawing/2014/main" id="{5FE71D67-A627-4A19-B891-3F1FDF253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5940480"/>
            <a:ext cx="609600" cy="6096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F8CD8BF-593E-44D9-8FBC-60551F0A559A}"/>
              </a:ext>
            </a:extLst>
          </p:cNvPr>
          <p:cNvSpPr/>
          <p:nvPr/>
        </p:nvSpPr>
        <p:spPr>
          <a:xfrm>
            <a:off x="1475656" y="1406872"/>
            <a:ext cx="6264696" cy="1301504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DF79A00-0EAA-4C86-A22E-B43DDF058B2C}"/>
              </a:ext>
            </a:extLst>
          </p:cNvPr>
          <p:cNvSpPr/>
          <p:nvPr/>
        </p:nvSpPr>
        <p:spPr>
          <a:xfrm>
            <a:off x="1475656" y="3517272"/>
            <a:ext cx="6264696" cy="415784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5FC2962-7D77-4A7E-B739-1728D4A632CF}"/>
              </a:ext>
            </a:extLst>
          </p:cNvPr>
          <p:cNvSpPr/>
          <p:nvPr/>
        </p:nvSpPr>
        <p:spPr>
          <a:xfrm>
            <a:off x="1475656" y="4867872"/>
            <a:ext cx="6264696" cy="937392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Shape 1">
            <a:extLst>
              <a:ext uri="{FF2B5EF4-FFF2-40B4-BE49-F238E27FC236}">
                <a16:creationId xmlns:a16="http://schemas.microsoft.com/office/drawing/2014/main" id="{2769F22E-6856-4527-B3EA-C36ECBE9BCA1}"/>
              </a:ext>
            </a:extLst>
          </p:cNvPr>
          <p:cNvSpPr txBox="1"/>
          <p:nvPr/>
        </p:nvSpPr>
        <p:spPr>
          <a:xfrm>
            <a:off x="1259632" y="1196752"/>
            <a:ext cx="6696744" cy="45358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una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patologia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cronica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autoimmune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</a:t>
            </a:r>
          </a:p>
          <a:p>
            <a:pPr algn="ctr">
              <a:lnSpc>
                <a:spcPct val="100000"/>
              </a:lnSpc>
            </a:pP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sviluppa in soggetti geneticamente predisposti,                            con distruzione selettiva delle β-cellule pancreatiche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1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deficit nella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secrezione insulinica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dipendenza totale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 insulina esogena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         (somministrata dall’esterno)                            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/>
    </mc:Choice>
    <mc:Fallback xmlns=""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Shape 1"/>
          <p:cNvSpPr txBox="1"/>
          <p:nvPr/>
        </p:nvSpPr>
        <p:spPr>
          <a:xfrm>
            <a:off x="590760" y="1412912"/>
            <a:ext cx="8095680" cy="4464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L’organismo ha bisogno di energia, che viene fornita dagli alimenti.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 carboidrati, contenuti negli  alimenti, vengono digeriti, scomposti  in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glucosio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che passa nel sangue.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passaggio del glucosio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dal sangue alle cellule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regolato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dall’insulina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endParaRPr lang="it-IT" sz="2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L’insulina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 un ormone indispensabile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prodotto dalle β-cellule pancreatiche.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4" name="TextShape 5"/>
          <p:cNvSpPr txBox="1"/>
          <p:nvPr/>
        </p:nvSpPr>
        <p:spPr>
          <a:xfrm>
            <a:off x="0" y="332656"/>
            <a:ext cx="914400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Cosa succede nel bambino/ragazzo </a:t>
            </a:r>
          </a:p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senza Diabete di Tipo 1</a:t>
            </a:r>
            <a:r>
              <a:rPr lang="it-IT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6E7BBE6E-2A13-4A25-8527-D74FA0707F25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" name="32">
            <a:hlinkClick r:id="" action="ppaction://media"/>
            <a:extLst>
              <a:ext uri="{FF2B5EF4-FFF2-40B4-BE49-F238E27FC236}">
                <a16:creationId xmlns:a16="http://schemas.microsoft.com/office/drawing/2014/main" id="{8EEE98EF-A375-4FF3-97D9-E75D7646B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59407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Shape 2"/>
          <p:cNvSpPr txBox="1"/>
          <p:nvPr/>
        </p:nvSpPr>
        <p:spPr>
          <a:xfrm>
            <a:off x="612835" y="1196640"/>
            <a:ext cx="8064360" cy="4399560"/>
          </a:xfrm>
          <a:prstGeom prst="rect">
            <a:avLst/>
          </a:prstGeom>
          <a:gradFill>
            <a:gsLst>
              <a:gs pos="0">
                <a:srgbClr val="FFC5C5"/>
              </a:gs>
              <a:gs pos="100000">
                <a:srgbClr val="FFE2E2"/>
              </a:gs>
            </a:gsLst>
            <a:lin ang="16200000"/>
          </a:gra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L’INSULINA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funziona come una </a:t>
            </a: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«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chiave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himica»,</a:t>
            </a: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grado di aprire la membrana cellulare </a:t>
            </a:r>
          </a:p>
          <a:p>
            <a:pPr>
              <a:lnSpc>
                <a:spcPct val="100000"/>
              </a:lnSpc>
            </a:pP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 far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entrare  il  glucosio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(presente nel sangue)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nelle cellule  </a:t>
            </a: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 numerosi tessuti  del nostro corpo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0" name="TextShape 15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DC2026BC-8FF7-4F01-A39A-E2E6ADAD9707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" name="CustomShape 7">
            <a:extLst>
              <a:ext uri="{FF2B5EF4-FFF2-40B4-BE49-F238E27FC236}">
                <a16:creationId xmlns:a16="http://schemas.microsoft.com/office/drawing/2014/main" id="{41507965-6116-4120-9C47-F502B1C0F6C8}"/>
              </a:ext>
            </a:extLst>
          </p:cNvPr>
          <p:cNvSpPr/>
          <p:nvPr/>
        </p:nvSpPr>
        <p:spPr>
          <a:xfrm>
            <a:off x="4430332" y="4429397"/>
            <a:ext cx="324644" cy="28578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CustomShape 8">
            <a:extLst>
              <a:ext uri="{FF2B5EF4-FFF2-40B4-BE49-F238E27FC236}">
                <a16:creationId xmlns:a16="http://schemas.microsoft.com/office/drawing/2014/main" id="{E865FE48-BCA4-4429-BBAC-30646E6CD322}"/>
              </a:ext>
            </a:extLst>
          </p:cNvPr>
          <p:cNvSpPr/>
          <p:nvPr/>
        </p:nvSpPr>
        <p:spPr>
          <a:xfrm>
            <a:off x="6045250" y="3806289"/>
            <a:ext cx="357408" cy="2126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CustomShape 9">
            <a:extLst>
              <a:ext uri="{FF2B5EF4-FFF2-40B4-BE49-F238E27FC236}">
                <a16:creationId xmlns:a16="http://schemas.microsoft.com/office/drawing/2014/main" id="{8BC7964E-F452-4A19-AC60-B875F7F68877}"/>
              </a:ext>
            </a:extLst>
          </p:cNvPr>
          <p:cNvSpPr/>
          <p:nvPr/>
        </p:nvSpPr>
        <p:spPr>
          <a:xfrm flipH="1">
            <a:off x="3853881" y="4625609"/>
            <a:ext cx="321939" cy="20338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CustomShape 10">
            <a:extLst>
              <a:ext uri="{FF2B5EF4-FFF2-40B4-BE49-F238E27FC236}">
                <a16:creationId xmlns:a16="http://schemas.microsoft.com/office/drawing/2014/main" id="{C4DF3628-0B5B-40C8-A372-D35884A56F01}"/>
              </a:ext>
            </a:extLst>
          </p:cNvPr>
          <p:cNvSpPr/>
          <p:nvPr/>
        </p:nvSpPr>
        <p:spPr>
          <a:xfrm rot="20879272">
            <a:off x="4777371" y="3832299"/>
            <a:ext cx="1150628" cy="417761"/>
          </a:xfrm>
          <a:prstGeom prst="notchedRightArrow">
            <a:avLst>
              <a:gd name="adj1" fmla="val 50000"/>
              <a:gd name="adj2" fmla="val 50053"/>
            </a:avLst>
          </a:prstGeom>
          <a:solidFill>
            <a:schemeClr val="accent1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" name="CustomShape 11">
            <a:extLst>
              <a:ext uri="{FF2B5EF4-FFF2-40B4-BE49-F238E27FC236}">
                <a16:creationId xmlns:a16="http://schemas.microsoft.com/office/drawing/2014/main" id="{314340B6-24D7-4A66-B80D-86CEED3BCDB8}"/>
              </a:ext>
            </a:extLst>
          </p:cNvPr>
          <p:cNvSpPr/>
          <p:nvPr/>
        </p:nvSpPr>
        <p:spPr>
          <a:xfrm rot="3303000">
            <a:off x="5617684" y="3215899"/>
            <a:ext cx="624526" cy="506194"/>
          </a:xfrm>
          <a:prstGeom prst="teardrop">
            <a:avLst>
              <a:gd name="adj" fmla="val 134886"/>
            </a:avLst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CustomShape 12">
            <a:extLst>
              <a:ext uri="{FF2B5EF4-FFF2-40B4-BE49-F238E27FC236}">
                <a16:creationId xmlns:a16="http://schemas.microsoft.com/office/drawing/2014/main" id="{2673A44F-CC9C-44DD-9845-F89D393E75BC}"/>
              </a:ext>
            </a:extLst>
          </p:cNvPr>
          <p:cNvSpPr/>
          <p:nvPr/>
        </p:nvSpPr>
        <p:spPr>
          <a:xfrm rot="11131200" flipV="1">
            <a:off x="4062418" y="5224163"/>
            <a:ext cx="382042" cy="27533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CustomShape 14">
            <a:extLst>
              <a:ext uri="{FF2B5EF4-FFF2-40B4-BE49-F238E27FC236}">
                <a16:creationId xmlns:a16="http://schemas.microsoft.com/office/drawing/2014/main" id="{FC38E83A-F302-4A68-AD89-F3E71F1C6796}"/>
              </a:ext>
            </a:extLst>
          </p:cNvPr>
          <p:cNvSpPr/>
          <p:nvPr/>
        </p:nvSpPr>
        <p:spPr>
          <a:xfrm rot="11131200" flipV="1">
            <a:off x="3117967" y="4849448"/>
            <a:ext cx="438166" cy="26731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CustomShape 6">
            <a:extLst>
              <a:ext uri="{FF2B5EF4-FFF2-40B4-BE49-F238E27FC236}">
                <a16:creationId xmlns:a16="http://schemas.microsoft.com/office/drawing/2014/main" id="{7FB69201-3327-4B3F-87D1-AE1304190797}"/>
              </a:ext>
            </a:extLst>
          </p:cNvPr>
          <p:cNvSpPr/>
          <p:nvPr/>
        </p:nvSpPr>
        <p:spPr>
          <a:xfrm rot="10800000">
            <a:off x="6402658" y="1951923"/>
            <a:ext cx="2001950" cy="3254503"/>
          </a:xfrm>
          <a:prstGeom prst="pie">
            <a:avLst>
              <a:gd name="adj1" fmla="val 150170"/>
              <a:gd name="adj2" fmla="val 20136648"/>
            </a:avLst>
          </a:prstGeom>
          <a:solidFill>
            <a:schemeClr val="accent1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" name="CustomShape 13">
            <a:extLst>
              <a:ext uri="{FF2B5EF4-FFF2-40B4-BE49-F238E27FC236}">
                <a16:creationId xmlns:a16="http://schemas.microsoft.com/office/drawing/2014/main" id="{6A48866E-FD93-4757-8D63-A9D8726E818F}"/>
              </a:ext>
            </a:extLst>
          </p:cNvPr>
          <p:cNvSpPr/>
          <p:nvPr/>
        </p:nvSpPr>
        <p:spPr>
          <a:xfrm rot="1893600">
            <a:off x="2466634" y="1598074"/>
            <a:ext cx="549417" cy="418425"/>
          </a:xfrm>
          <a:prstGeom prst="teardrop">
            <a:avLst>
              <a:gd name="adj" fmla="val 134886"/>
            </a:avLst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33">
            <a:hlinkClick r:id="" action="ppaction://media"/>
            <a:extLst>
              <a:ext uri="{FF2B5EF4-FFF2-40B4-BE49-F238E27FC236}">
                <a16:creationId xmlns:a16="http://schemas.microsoft.com/office/drawing/2014/main" id="{46269FF2-58D4-4908-91EF-C028D7213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4196" y="5940480"/>
            <a:ext cx="609600" cy="609600"/>
          </a:xfrm>
          <a:prstGeom prst="rect">
            <a:avLst/>
          </a:prstGeom>
        </p:spPr>
      </p:pic>
      <p:sp>
        <p:nvSpPr>
          <p:cNvPr id="15" name="TextShape 5">
            <a:extLst>
              <a:ext uri="{FF2B5EF4-FFF2-40B4-BE49-F238E27FC236}">
                <a16:creationId xmlns:a16="http://schemas.microsoft.com/office/drawing/2014/main" id="{3A71512C-97BB-478B-9AD4-8A63470CD585}"/>
              </a:ext>
            </a:extLst>
          </p:cNvPr>
          <p:cNvSpPr txBox="1"/>
          <p:nvPr/>
        </p:nvSpPr>
        <p:spPr>
          <a:xfrm>
            <a:off x="0" y="332656"/>
            <a:ext cx="914400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Cosa succede nel bambino/ragazzo </a:t>
            </a:r>
          </a:p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senza Diabete di Tipo 1</a:t>
            </a:r>
            <a:r>
              <a:rPr lang="it-IT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B0C2F429-1460-4A8F-8CB8-F7A57BDBB279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extShape 5">
            <a:extLst>
              <a:ext uri="{FF2B5EF4-FFF2-40B4-BE49-F238E27FC236}">
                <a16:creationId xmlns:a16="http://schemas.microsoft.com/office/drawing/2014/main" id="{1D26D141-1468-4067-AC7D-61B8CDF0EE0C}"/>
              </a:ext>
            </a:extLst>
          </p:cNvPr>
          <p:cNvSpPr txBox="1"/>
          <p:nvPr/>
        </p:nvSpPr>
        <p:spPr>
          <a:xfrm>
            <a:off x="0" y="332656"/>
            <a:ext cx="914400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Cosa succede nel bambino/ragazzo </a:t>
            </a:r>
          </a:p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senza Diabete di Tipo 1</a:t>
            </a:r>
            <a:r>
              <a:rPr lang="it-IT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34">
            <a:hlinkClick r:id="" action="ppaction://media"/>
            <a:extLst>
              <a:ext uri="{FF2B5EF4-FFF2-40B4-BE49-F238E27FC236}">
                <a16:creationId xmlns:a16="http://schemas.microsoft.com/office/drawing/2014/main" id="{660ED46D-5D1A-4ECD-B11E-13FD7C685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5940480"/>
            <a:ext cx="609600" cy="609600"/>
          </a:xfrm>
          <a:prstGeom prst="rect">
            <a:avLst/>
          </a:prstGeom>
        </p:spPr>
      </p:pic>
      <p:sp>
        <p:nvSpPr>
          <p:cNvPr id="6" name="TextShape 1">
            <a:extLst>
              <a:ext uri="{FF2B5EF4-FFF2-40B4-BE49-F238E27FC236}">
                <a16:creationId xmlns:a16="http://schemas.microsoft.com/office/drawing/2014/main" id="{6011E8A4-D1C5-4024-8220-EE6A9C6B8E88}"/>
              </a:ext>
            </a:extLst>
          </p:cNvPr>
          <p:cNvSpPr txBox="1"/>
          <p:nvPr/>
        </p:nvSpPr>
        <p:spPr>
          <a:xfrm>
            <a:off x="457200" y="1340640"/>
            <a:ext cx="8229240" cy="43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L’insulina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è prodotta in 2 modi principali: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 una piccola quantità viene rilasciata tutto il giorno</a:t>
            </a:r>
          </a:p>
          <a:p>
            <a:pPr marL="457560" indent="-457200">
              <a:lnSpc>
                <a:spcPct val="100000"/>
              </a:lnSpc>
              <a:buClr>
                <a:srgbClr val="002060"/>
              </a:buClr>
              <a:buFont typeface="+mj-lt"/>
              <a:buAutoNum type="arabicParenR"/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 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 occasione dei pasti, quando la glicemia aumenta,  ne viene rilasciata una quantità maggiore.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Verdana"/>
              </a:rPr>
              <a:t>La combinazione di queste due modalità di produzione, unitamente all’azione di altri ormoni, è in grado di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Verdana"/>
              </a:rPr>
              <a:t>mantenere i livelli di glicemia nei limiti di norma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Verdana"/>
              </a:rPr>
              <a:t>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/>
    </mc:Choice>
    <mc:Fallback xmlns=""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"/>
          <p:cNvSpPr txBox="1"/>
          <p:nvPr/>
        </p:nvSpPr>
        <p:spPr>
          <a:xfrm>
            <a:off x="434880" y="1196640"/>
            <a:ext cx="8229240" cy="439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QUANDO È NORMALE LA GLICEMIA? </a:t>
            </a:r>
            <a:r>
              <a:rPr lang="it-IT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1" name="TextShape 5"/>
          <p:cNvSpPr txBox="1"/>
          <p:nvPr/>
        </p:nvSpPr>
        <p:spPr>
          <a:xfrm>
            <a:off x="0" y="274680"/>
            <a:ext cx="914400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Glicemia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372" name="Table 6"/>
          <p:cNvGraphicFramePr/>
          <p:nvPr>
            <p:extLst>
              <p:ext uri="{D42A27DB-BD31-4B8C-83A1-F6EECF244321}">
                <p14:modId xmlns:p14="http://schemas.microsoft.com/office/powerpoint/2010/main" val="1429377203"/>
              </p:ext>
            </p:extLst>
          </p:nvPr>
        </p:nvGraphicFramePr>
        <p:xfrm>
          <a:off x="735920" y="2277000"/>
          <a:ext cx="7796520" cy="2884320"/>
        </p:xfrm>
        <a:graphic>
          <a:graphicData uri="http://schemas.openxmlformats.org/drawingml/2006/table">
            <a:tbl>
              <a:tblPr/>
              <a:tblGrid>
                <a:gridCol w="3332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3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511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it-IT" sz="2200" b="1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 DIGIUNO da 8 ore</a:t>
                      </a:r>
                      <a:endParaRPr lang="it-IT" sz="2200" b="1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valore glicemico  80-110 mg/dl </a:t>
                      </a: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31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2200" b="1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DOPO IL PASTO </a:t>
                      </a:r>
                      <a:endParaRPr lang="it-IT" sz="2200" b="1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F3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valore glicemico </a:t>
                      </a:r>
                      <a:r>
                        <a:rPr lang="it-IT" sz="2200" b="1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</a:t>
                      </a:r>
                      <a:r>
                        <a:rPr lang="it-IT" sz="2200" b="0" strike="noStrike" spc="-1" dirty="0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a 140 mg/dl</a:t>
                      </a: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it-IT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73" name="TextShape 7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0ABF3FDA-D05B-42D8-B68A-E8A7D831BF3D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35">
            <a:hlinkClick r:id="" action="ppaction://media"/>
            <a:extLst>
              <a:ext uri="{FF2B5EF4-FFF2-40B4-BE49-F238E27FC236}">
                <a16:creationId xmlns:a16="http://schemas.microsoft.com/office/drawing/2014/main" id="{ABF13E10-944F-47CA-8374-1A947E6D4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Shape 2"/>
          <p:cNvSpPr txBox="1"/>
          <p:nvPr/>
        </p:nvSpPr>
        <p:spPr>
          <a:xfrm>
            <a:off x="551880" y="1235880"/>
            <a:ext cx="8064360" cy="4399560"/>
          </a:xfrm>
          <a:prstGeom prst="rect">
            <a:avLst/>
          </a:prstGeom>
          <a:gradFill>
            <a:gsLst>
              <a:gs pos="0">
                <a:srgbClr val="FF9F9F"/>
              </a:gs>
              <a:gs pos="100000">
                <a:srgbClr val="FFC5C5"/>
              </a:gs>
            </a:gsLst>
            <a:lin ang="16200000"/>
          </a:gra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L’INSULINA NON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viene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prodotta!!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Manca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la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«chiave»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far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entrare il glucosio                                                            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nelle cellule.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 cellule non riescono più a utilizzarlo.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glucosio si accumula nel sangue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        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              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9" name="CustomShape 6"/>
          <p:cNvSpPr/>
          <p:nvPr/>
        </p:nvSpPr>
        <p:spPr>
          <a:xfrm flipH="1">
            <a:off x="5580000" y="3569040"/>
            <a:ext cx="458640" cy="3639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0" name="CustomShape 7"/>
          <p:cNvSpPr/>
          <p:nvPr/>
        </p:nvSpPr>
        <p:spPr>
          <a:xfrm rot="1087800">
            <a:off x="4727447" y="1542881"/>
            <a:ext cx="798840" cy="473400"/>
          </a:xfrm>
          <a:prstGeom prst="teardrop">
            <a:avLst>
              <a:gd name="adj" fmla="val 134886"/>
            </a:avLst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1" name="CustomShape 8"/>
          <p:cNvSpPr/>
          <p:nvPr/>
        </p:nvSpPr>
        <p:spPr>
          <a:xfrm>
            <a:off x="6376320" y="1628640"/>
            <a:ext cx="2161080" cy="3614040"/>
          </a:xfrm>
          <a:prstGeom prst="ellipse">
            <a:avLst/>
          </a:prstGeom>
          <a:solidFill>
            <a:schemeClr val="accent1">
              <a:lumMod val="90000"/>
            </a:scheme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2" name="CustomShape 9"/>
          <p:cNvSpPr/>
          <p:nvPr/>
        </p:nvSpPr>
        <p:spPr>
          <a:xfrm rot="3578779">
            <a:off x="2668351" y="4149384"/>
            <a:ext cx="1330415" cy="336240"/>
          </a:xfrm>
          <a:prstGeom prst="rightArrow">
            <a:avLst>
              <a:gd name="adj1" fmla="val 71408"/>
              <a:gd name="adj2" fmla="val 50000"/>
            </a:avLst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3" name="CustomShape 10"/>
          <p:cNvSpPr/>
          <p:nvPr/>
        </p:nvSpPr>
        <p:spPr>
          <a:xfrm>
            <a:off x="5724000" y="4408560"/>
            <a:ext cx="428040" cy="338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4" name="CustomShape 11"/>
          <p:cNvSpPr/>
          <p:nvPr/>
        </p:nvSpPr>
        <p:spPr>
          <a:xfrm>
            <a:off x="4681216" y="1364505"/>
            <a:ext cx="1114920" cy="698400"/>
          </a:xfrm>
          <a:prstGeom prst="flowChartSummingJunction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5" name="CustomShape 12"/>
          <p:cNvSpPr/>
          <p:nvPr/>
        </p:nvSpPr>
        <p:spPr>
          <a:xfrm flipH="1">
            <a:off x="4475520" y="4016880"/>
            <a:ext cx="450000" cy="347760"/>
          </a:xfrm>
          <a:prstGeom prst="hexagon">
            <a:avLst>
              <a:gd name="adj" fmla="val 32559"/>
              <a:gd name="vf" fmla="val 115470"/>
            </a:avLst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6" name="CustomShape 13"/>
          <p:cNvSpPr/>
          <p:nvPr/>
        </p:nvSpPr>
        <p:spPr>
          <a:xfrm flipH="1">
            <a:off x="4819680" y="3403080"/>
            <a:ext cx="453600" cy="37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CustomShape 14"/>
          <p:cNvSpPr/>
          <p:nvPr/>
        </p:nvSpPr>
        <p:spPr>
          <a:xfrm flipH="1">
            <a:off x="4926240" y="4408560"/>
            <a:ext cx="437760" cy="3639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8" name="CustomShape 15"/>
          <p:cNvSpPr/>
          <p:nvPr/>
        </p:nvSpPr>
        <p:spPr>
          <a:xfrm rot="10800000" flipV="1">
            <a:off x="3501736" y="5042160"/>
            <a:ext cx="2081880" cy="61524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it-IT" sz="18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IPERGLICEMIA</a:t>
            </a:r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9" name="CustomShape 16"/>
          <p:cNvSpPr/>
          <p:nvPr/>
        </p:nvSpPr>
        <p:spPr>
          <a:xfrm>
            <a:off x="6152400" y="3285000"/>
            <a:ext cx="612360" cy="612360"/>
          </a:xfrm>
          <a:prstGeom prst="flowChartSummingJunction">
            <a:avLst/>
          </a:prstGeom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0" name="TextShape 17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D7170B0C-3636-480F-98CC-92AB7F6A9340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" name="TextShape 5">
            <a:extLst>
              <a:ext uri="{FF2B5EF4-FFF2-40B4-BE49-F238E27FC236}">
                <a16:creationId xmlns:a16="http://schemas.microsoft.com/office/drawing/2014/main" id="{68C973CA-ABFC-4AA1-B3F0-A79D9C42EEC5}"/>
              </a:ext>
            </a:extLst>
          </p:cNvPr>
          <p:cNvSpPr txBox="1"/>
          <p:nvPr/>
        </p:nvSpPr>
        <p:spPr>
          <a:xfrm>
            <a:off x="0" y="332656"/>
            <a:ext cx="914400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Cosa succede nel bambino/ragazzo </a:t>
            </a:r>
          </a:p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 Diabete di Tipo 1</a:t>
            </a:r>
            <a:r>
              <a:rPr lang="it-IT" sz="3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36">
            <a:hlinkClick r:id="" action="ppaction://media"/>
            <a:extLst>
              <a:ext uri="{FF2B5EF4-FFF2-40B4-BE49-F238E27FC236}">
                <a16:creationId xmlns:a16="http://schemas.microsoft.com/office/drawing/2014/main" id="{DE5B914D-155E-412D-A680-118E10F33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9092B117719934282FE58E1E18B8167" ma:contentTypeVersion="16" ma:contentTypeDescription="Creare un nuovo documento." ma:contentTypeScope="" ma:versionID="53def54044db2de2b24a414ab9b6eb6f">
  <xsd:schema xmlns:xsd="http://www.w3.org/2001/XMLSchema" xmlns:xs="http://www.w3.org/2001/XMLSchema" xmlns:p="http://schemas.microsoft.com/office/2006/metadata/properties" xmlns:ns2="1026da15-ac39-45c4-8eee-3e3e9b63bf0b" xmlns:ns3="d44c9bf0-6c0b-41c8-a6f1-545f131b69ca" xmlns:ns4="348b340d-faab-450b-a764-69ffda645f75" xmlns:ns5="bbc9dfcd-9c7d-4ef7-a700-f3a9a605439d" targetNamespace="http://schemas.microsoft.com/office/2006/metadata/properties" ma:root="true" ma:fieldsID="2faba26695943e2e83f3372641b8f58a" ns2:_="" ns3:_="" ns4:_="" ns5:_="">
    <xsd:import namespace="1026da15-ac39-45c4-8eee-3e3e9b63bf0b"/>
    <xsd:import namespace="d44c9bf0-6c0b-41c8-a6f1-545f131b69ca"/>
    <xsd:import namespace="348b340d-faab-450b-a764-69ffda645f75"/>
    <xsd:import namespace="bbc9dfcd-9c7d-4ef7-a700-f3a9a605439d"/>
    <xsd:element name="properties">
      <xsd:complexType>
        <xsd:sequence>
          <xsd:element name="documentManagement">
            <xsd:complexType>
              <xsd:all>
                <xsd:element ref="ns2:Label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5:MediaServiceDateTaken" minOccurs="0"/>
                <xsd:element ref="ns5:MediaServiceAutoTags" minOccurs="0"/>
                <xsd:element ref="ns5:MediaServiceOCR" minOccurs="0"/>
                <xsd:element ref="ns5:MediaServiceLocation" minOccurs="0"/>
                <xsd:element ref="ns5:MediaServiceGenerationTime" minOccurs="0"/>
                <xsd:element ref="ns5:MediaServiceEventHashCode" minOccurs="0"/>
                <xsd:element ref="ns5:MediaServiceAutoKeyPoints" minOccurs="0"/>
                <xsd:element ref="ns5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26da15-ac39-45c4-8eee-3e3e9b63bf0b" elementFormDefault="qualified">
    <xsd:import namespace="http://schemas.microsoft.com/office/2006/documentManagement/types"/>
    <xsd:import namespace="http://schemas.microsoft.com/office/infopath/2007/PartnerControls"/>
    <xsd:element name="Label" ma:index="1" nillable="true" ma:displayName="Label" ma:default=". . ." ma:description="Inserire una &quot;Label&quot; descrittiva del file" ma:format="Dropdown" ma:internalName="Labe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c9bf0-6c0b-41c8-a6f1-545f131b69ca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8b340d-faab-450b-a764-69ffda645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9dfcd-9c7d-4ef7-a700-f3a9a605439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ipo di contenuto"/>
        <xsd:element ref="dc:title" minOccurs="0" maxOccurs="1" ma:displayName="Note Nascost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bel xmlns="1026da15-ac39-45c4-8eee-3e3e9b63bf0b">. . .</Label>
    <SharedWithUsers xmlns="d44c9bf0-6c0b-41c8-a6f1-545f131b69ca">
      <UserInfo>
        <DisplayName>Credali Maurizio</DisplayName>
        <AccountId>962</AccountId>
        <AccountType/>
      </UserInfo>
      <UserInfo>
        <DisplayName>Iannaccone Nicola</DisplayName>
        <AccountId>595</AccountId>
        <AccountType/>
      </UserInfo>
      <UserInfo>
        <DisplayName>Irato Laura Concetta</DisplayName>
        <AccountId>3603</AccountId>
        <AccountType/>
      </UserInfo>
      <UserInfo>
        <DisplayName>Ufficio Comunicazione</DisplayName>
        <AccountId>748</AccountId>
        <AccountType/>
      </UserInfo>
      <UserInfo>
        <DisplayName>Manfredi Franca</DisplayName>
        <AccountId>704</AccountId>
        <AccountType/>
      </UserInfo>
      <UserInfo>
        <DisplayName>Barra Chiara</DisplayName>
        <AccountId>5541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94BAB2-9218-4333-A180-3DDD69B6E3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26da15-ac39-45c4-8eee-3e3e9b63bf0b"/>
    <ds:schemaRef ds:uri="d44c9bf0-6c0b-41c8-a6f1-545f131b69ca"/>
    <ds:schemaRef ds:uri="348b340d-faab-450b-a764-69ffda645f75"/>
    <ds:schemaRef ds:uri="bbc9dfcd-9c7d-4ef7-a700-f3a9a60543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8F1E19-DAFD-485A-A2F1-250806C9C2F5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d44c9bf0-6c0b-41c8-a6f1-545f131b69ca"/>
    <ds:schemaRef ds:uri="bbc9dfcd-9c7d-4ef7-a700-f3a9a605439d"/>
    <ds:schemaRef ds:uri="348b340d-faab-450b-a764-69ffda645f75"/>
    <ds:schemaRef ds:uri="1026da15-ac39-45c4-8eee-3e3e9b63bf0b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4A478E6-D830-4448-8C45-EAABD51E37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9332</TotalTime>
  <Words>1877</Words>
  <Application>Microsoft Office PowerPoint</Application>
  <PresentationFormat>Presentazione su schermo (4:3)</PresentationFormat>
  <Paragraphs>376</Paragraphs>
  <Slides>27</Slides>
  <Notes>27</Notes>
  <HiddenSlides>0</HiddenSlides>
  <MMClips>26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4" baseType="lpstr">
      <vt:lpstr>Arial</vt:lpstr>
      <vt:lpstr>Calibri</vt:lpstr>
      <vt:lpstr>Tahoma</vt:lpstr>
      <vt:lpstr>Times New Roman</vt:lpstr>
      <vt:lpstr>Verdana</vt:lpstr>
      <vt:lpstr>Wingdings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A.S.L. Città di Milano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modello slide</dc:title>
  <dc:creator>aricco</dc:creator>
  <cp:lastModifiedBy>Lo Presti Elisa</cp:lastModifiedBy>
  <cp:revision>970</cp:revision>
  <cp:lastPrinted>2021-05-27T07:35:11Z</cp:lastPrinted>
  <dcterms:created xsi:type="dcterms:W3CDTF">2009-11-25T15:35:21Z</dcterms:created>
  <dcterms:modified xsi:type="dcterms:W3CDTF">2021-07-21T08:11:38Z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0x010100B9092B117719934282FE58E1E18B8167</vt:lpwstr>
  </property>
</Properties>
</file>